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7"/>
  </p:notesMasterIdLst>
  <p:sldIdLst>
    <p:sldId id="256" r:id="rId2"/>
    <p:sldId id="257" r:id="rId3"/>
    <p:sldId id="258" r:id="rId4"/>
    <p:sldId id="259" r:id="rId5"/>
    <p:sldId id="326" r:id="rId6"/>
    <p:sldId id="325"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2" r:id="rId50"/>
    <p:sldId id="373" r:id="rId51"/>
    <p:sldId id="374" r:id="rId52"/>
    <p:sldId id="371" r:id="rId53"/>
    <p:sldId id="375" r:id="rId54"/>
    <p:sldId id="376"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7" r:id="rId85"/>
    <p:sldId id="408" r:id="rId86"/>
    <p:sldId id="409" r:id="rId87"/>
    <p:sldId id="410" r:id="rId88"/>
    <p:sldId id="411" r:id="rId89"/>
    <p:sldId id="412" r:id="rId90"/>
    <p:sldId id="413" r:id="rId91"/>
    <p:sldId id="414" r:id="rId92"/>
    <p:sldId id="415" r:id="rId93"/>
    <p:sldId id="416" r:id="rId94"/>
    <p:sldId id="417" r:id="rId95"/>
    <p:sldId id="418" r:id="rId96"/>
    <p:sldId id="420" r:id="rId97"/>
    <p:sldId id="421" r:id="rId98"/>
    <p:sldId id="422" r:id="rId99"/>
    <p:sldId id="423" r:id="rId100"/>
    <p:sldId id="424" r:id="rId101"/>
    <p:sldId id="425" r:id="rId102"/>
    <p:sldId id="426" r:id="rId103"/>
    <p:sldId id="316" r:id="rId104"/>
    <p:sldId id="321" r:id="rId105"/>
    <p:sldId id="323" r:id="rId106"/>
  </p:sldIdLst>
  <p:sldSz cx="12192000" cy="6858000"/>
  <p:notesSz cx="6858000" cy="9144000"/>
  <p:embeddedFontLst>
    <p:embeddedFont>
      <p:font typeface="Calibri" panose="020F0502020204030204" pitchFamily="34" charset="0"/>
      <p:regular r:id="rId108"/>
      <p:bold r:id="rId109"/>
      <p:italic r:id="rId110"/>
      <p:boldItalic r:id="rId111"/>
    </p:embeddedFont>
    <p:embeddedFont>
      <p:font typeface="Helvetica" panose="020B0604020202020204" pitchFamily="34" charset="0"/>
      <p:regular r:id="rId112"/>
      <p:bold r:id="rId113"/>
      <p:italic r:id="rId114"/>
      <p:boldItalic r:id="rId115"/>
    </p:embeddedFont>
    <p:embeddedFont>
      <p:font typeface="Noto Sans Symbols" panose="020B0604020202020204" charset="0"/>
      <p:regular r:id="rId116"/>
    </p:embeddedFont>
    <p:embeddedFont>
      <p:font typeface="Open Sans" panose="020B0606030504020204" pitchFamily="34" charset="0"/>
      <p:regular r:id="rId117"/>
    </p:embeddedFont>
    <p:embeddedFont>
      <p:font typeface="Proxima Nova" panose="020B0604020202020204" charset="0"/>
      <p:bold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iFCB/TB4ZttkL2vWC2KTqGPXZk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13" autoAdjust="0"/>
  </p:normalViewPr>
  <p:slideViewPr>
    <p:cSldViewPr snapToGrid="0">
      <p:cViewPr varScale="1">
        <p:scale>
          <a:sx n="120" d="100"/>
          <a:sy n="120" d="100"/>
        </p:scale>
        <p:origin x="308" y="5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customschemas.google.com/relationships/presentationmetadata" Target="meta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abc1c5b1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cabc1c5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Я сделал </a:t>
            </a:r>
            <a:r>
              <a:rPr lang="ru-RU" sz="1200" b="0" i="0" u="none" strike="noStrike" cap="none" dirty="0" err="1">
                <a:solidFill>
                  <a:srgbClr val="000000"/>
                </a:solidFill>
                <a:effectLst/>
                <a:latin typeface="Calibri"/>
                <a:ea typeface="Calibri"/>
                <a:cs typeface="Calibri"/>
                <a:sym typeface="Calibri"/>
              </a:rPr>
              <a:t>сделал</a:t>
            </a:r>
            <a:r>
              <a:rPr lang="ru-RU" sz="1200" b="0" i="0" u="none" strike="noStrike" cap="none" dirty="0">
                <a:solidFill>
                  <a:srgbClr val="000000"/>
                </a:solidFill>
                <a:effectLst/>
                <a:latin typeface="Calibri"/>
                <a:ea typeface="Calibri"/>
                <a:cs typeface="Calibri"/>
                <a:sym typeface="Calibri"/>
              </a:rPr>
              <a:t> функцию, которая принимает любую другую и запускает ее в отдельном потоке с заданным аргументом. Как мы знаем, для выполнения инструкций, кода, нужен стек, куда будут помещаться параметры функций, локальные переменные, временно сохраняться контекст. То есть новый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task_struct</a:t>
            </a:r>
            <a:r>
              <a:rPr lang="ru-RU" sz="1200" b="0" i="0" u="none" strike="noStrike" cap="none" dirty="0">
                <a:solidFill>
                  <a:srgbClr val="000000"/>
                </a:solidFill>
                <a:effectLst/>
                <a:latin typeface="Calibri"/>
                <a:ea typeface="Calibri"/>
                <a:cs typeface="Calibri"/>
                <a:sym typeface="Calibri"/>
              </a:rPr>
              <a:t> должен его откуда-то взять. Я ему в этом помогаю, создав память для стека просто на куче, размером 65 килобайт. А теперь супер хитрость. Как мы знаем, стек растет вниз - от больших адресов к меньшим. И системный вызов </a:t>
            </a:r>
            <a:r>
              <a:rPr lang="ru-RU" sz="1200" b="0" i="0" u="none" strike="noStrike" cap="none" dirty="0" err="1">
                <a:solidFill>
                  <a:srgbClr val="000000"/>
                </a:solidFill>
                <a:effectLst/>
                <a:latin typeface="Calibri"/>
                <a:ea typeface="Calibri"/>
                <a:cs typeface="Calibri"/>
                <a:sym typeface="Calibri"/>
              </a:rPr>
              <a:t>clone</a:t>
            </a:r>
            <a:r>
              <a:rPr lang="ru-RU" sz="1200" b="0" i="0" u="none" strike="noStrike" cap="none" dirty="0">
                <a:solidFill>
                  <a:srgbClr val="000000"/>
                </a:solidFill>
                <a:effectLst/>
                <a:latin typeface="Calibri"/>
                <a:ea typeface="Calibri"/>
                <a:cs typeface="Calibri"/>
                <a:sym typeface="Calibri"/>
              </a:rPr>
              <a:t> принимает именно вершину стека. Так что когда я создал память </a:t>
            </a:r>
            <a:r>
              <a:rPr lang="ru-RU" sz="1200" b="0" i="0" u="none" strike="noStrike" cap="none" dirty="0" err="1">
                <a:solidFill>
                  <a:srgbClr val="000000"/>
                </a:solidFill>
                <a:effectLst/>
                <a:latin typeface="Calibri"/>
                <a:ea typeface="Calibri"/>
                <a:cs typeface="Calibri"/>
                <a:sym typeface="Calibri"/>
              </a:rPr>
              <a:t>маллоком</a:t>
            </a:r>
            <a:r>
              <a:rPr lang="ru-RU" sz="1200" b="0" i="0" u="none" strike="noStrike" cap="none" dirty="0">
                <a:solidFill>
                  <a:srgbClr val="000000"/>
                </a:solidFill>
                <a:effectLst/>
                <a:latin typeface="Calibri"/>
                <a:ea typeface="Calibri"/>
                <a:cs typeface="Calibri"/>
                <a:sym typeface="Calibri"/>
              </a:rPr>
              <a:t>, то получил дно стека. Вершина - в конце выделенной памяти. Посчитал </a:t>
            </a:r>
            <a:r>
              <a:rPr lang="ru-RU" sz="1200" b="0" i="0" u="none" strike="noStrike" cap="none" dirty="0" err="1">
                <a:solidFill>
                  <a:srgbClr val="000000"/>
                </a:solidFill>
                <a:effectLst/>
                <a:latin typeface="Calibri"/>
                <a:ea typeface="Calibri"/>
                <a:cs typeface="Calibri"/>
                <a:sym typeface="Calibri"/>
              </a:rPr>
              <a:t>stack_top</a:t>
            </a:r>
            <a:r>
              <a:rPr lang="ru-RU" sz="1200" b="0" i="0" u="none" strike="noStrike" cap="none" dirty="0">
                <a:solidFill>
                  <a:srgbClr val="000000"/>
                </a:solidFill>
                <a:effectLst/>
                <a:latin typeface="Calibri"/>
                <a:ea typeface="Calibri"/>
                <a:cs typeface="Calibri"/>
                <a:sym typeface="Calibri"/>
              </a:rPr>
              <a:t>. Пользователю моей функции я верну стек через </a:t>
            </a:r>
            <a:r>
              <a:rPr lang="ru-RU" sz="1200" b="0" i="0" u="none" strike="noStrike" cap="none" dirty="0" err="1">
                <a:solidFill>
                  <a:srgbClr val="000000"/>
                </a:solidFill>
                <a:effectLst/>
                <a:latin typeface="Calibri"/>
                <a:ea typeface="Calibri"/>
                <a:cs typeface="Calibri"/>
                <a:sym typeface="Calibri"/>
              </a:rPr>
              <a:t>out</a:t>
            </a:r>
            <a:r>
              <a:rPr lang="ru-RU" sz="1200" b="0" i="0" u="none" strike="noStrike" cap="none" dirty="0">
                <a:solidFill>
                  <a:srgbClr val="000000"/>
                </a:solidFill>
                <a:effectLst/>
                <a:latin typeface="Calibri"/>
                <a:ea typeface="Calibri"/>
                <a:cs typeface="Calibri"/>
                <a:sym typeface="Calibri"/>
              </a:rPr>
              <a:t> параметр, чтоб он мог сделать ему </a:t>
            </a:r>
            <a:r>
              <a:rPr lang="ru-RU" sz="1200" b="0" i="0" u="none" strike="noStrike" cap="none" dirty="0" err="1">
                <a:solidFill>
                  <a:srgbClr val="000000"/>
                </a:solidFill>
                <a:effectLst/>
                <a:latin typeface="Calibri"/>
                <a:ea typeface="Calibri"/>
                <a:cs typeface="Calibri"/>
                <a:sym typeface="Calibri"/>
              </a:rPr>
              <a:t>free</a:t>
            </a:r>
            <a:r>
              <a:rPr lang="ru-RU" sz="1200" b="0" i="0" u="none" strike="noStrike" cap="none" dirty="0">
                <a:solidFill>
                  <a:srgbClr val="000000"/>
                </a:solidFill>
                <a:effectLst/>
                <a:latin typeface="Calibri"/>
                <a:ea typeface="Calibri"/>
                <a:cs typeface="Calibri"/>
                <a:sym typeface="Calibri"/>
              </a:rPr>
              <a:t>, когда поток завершится. Сам поток память стека не освободит. Теперь надо собрать флаги. Я беру флаги CLONE_*, чтобы шарить между создающим и созданным потоками виртуальное адресное пространство, рабочую директорию, файловые дескрипторы, обработчики сигналов и идентификатор процесса.</a:t>
            </a:r>
            <a:endParaRPr lang="ru-RU" dirty="0"/>
          </a:p>
        </p:txBody>
      </p:sp>
    </p:spTree>
    <p:extLst>
      <p:ext uri="{BB962C8B-B14F-4D97-AF65-F5344CB8AC3E}">
        <p14:creationId xmlns:p14="http://schemas.microsoft.com/office/powerpoint/2010/main" val="41261305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У потоков и объектов синхронизации есть атрибуты. Мы их всю лекцию передавали как NULL, но можно их и задавать. У потока можно еще при создании задать, будет ли он </a:t>
            </a:r>
            <a:r>
              <a:rPr lang="ru-RU" b="0" i="0" dirty="0" err="1">
                <a:solidFill>
                  <a:srgbClr val="222222"/>
                </a:solidFill>
                <a:effectLst/>
                <a:latin typeface="Helvetica" panose="020B0604020202020204" pitchFamily="34" charset="0"/>
              </a:rPr>
              <a:t>detached</a:t>
            </a:r>
            <a:r>
              <a:rPr lang="ru-RU" b="0" i="0" dirty="0">
                <a:solidFill>
                  <a:srgbClr val="222222"/>
                </a:solidFill>
                <a:effectLst/>
                <a:latin typeface="Helvetica" panose="020B0604020202020204" pitchFamily="34" charset="0"/>
              </a:rPr>
              <a:t>, можно отдать ему свой стек удобного нам размера, или задать только его размер, а </a:t>
            </a:r>
            <a:r>
              <a:rPr lang="ru-RU" b="0" i="0" dirty="0" err="1">
                <a:solidFill>
                  <a:srgbClr val="222222"/>
                </a:solidFill>
                <a:effectLst/>
                <a:latin typeface="Helvetica" panose="020B0604020202020204" pitchFamily="34" charset="0"/>
              </a:rPr>
              <a:t>аллокацию</a:t>
            </a:r>
            <a:r>
              <a:rPr lang="ru-RU" b="0" i="0" dirty="0">
                <a:solidFill>
                  <a:srgbClr val="222222"/>
                </a:solidFill>
                <a:effectLst/>
                <a:latin typeface="Helvetica" panose="020B0604020202020204" pitchFamily="34" charset="0"/>
              </a:rPr>
              <a:t> доверить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7597423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c9b4df38e8_0_1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gc9b4df38e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77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Тогда может случиться так, что главный поток завершится раньше </a:t>
            </a:r>
            <a:r>
              <a:rPr lang="ru-RU" sz="1200" b="0" i="0" u="none" strike="noStrike" cap="none" dirty="0" err="1">
                <a:solidFill>
                  <a:srgbClr val="000000"/>
                </a:solidFill>
                <a:effectLst/>
                <a:latin typeface="Calibri"/>
                <a:ea typeface="Calibri"/>
                <a:cs typeface="Calibri"/>
                <a:sym typeface="Calibri"/>
              </a:rPr>
              <a:t>свежесозданного</a:t>
            </a:r>
            <a:r>
              <a:rPr lang="ru-RU" sz="1200" b="0" i="0" u="none" strike="noStrike" cap="none" dirty="0">
                <a:solidFill>
                  <a:srgbClr val="000000"/>
                </a:solidFill>
                <a:effectLst/>
                <a:latin typeface="Calibri"/>
                <a:ea typeface="Calibri"/>
                <a:cs typeface="Calibri"/>
                <a:sym typeface="Calibri"/>
              </a:rPr>
              <a:t> и это завершит все остальные потоки. Дело в том, что среди потоков один выделяется как главный, как лидер группы потоков. И если он завершается, то это завершает все остальные потоки. Лидер - это первый созданный поток. То есть завершился главный, и часть вывода могла не успеть распечататься в другом.</a:t>
            </a:r>
            <a:endParaRPr lang="ru-RU" dirty="0"/>
          </a:p>
        </p:txBody>
      </p:sp>
    </p:spTree>
    <p:extLst>
      <p:ext uri="{BB962C8B-B14F-4D97-AF65-F5344CB8AC3E}">
        <p14:creationId xmlns:p14="http://schemas.microsoft.com/office/powerpoint/2010/main" val="57937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примере единственной переменной, которая разделялась между потоками, была </a:t>
            </a:r>
            <a:r>
              <a:rPr lang="ru-RU" sz="1200" b="0" i="0" u="none" strike="noStrike" cap="none" dirty="0" err="1">
                <a:solidFill>
                  <a:srgbClr val="000000"/>
                </a:solidFill>
                <a:effectLst/>
                <a:latin typeface="Calibri"/>
                <a:ea typeface="Calibri"/>
                <a:cs typeface="Calibri"/>
                <a:sym typeface="Calibri"/>
              </a:rPr>
              <a:t>is_finished</a:t>
            </a:r>
            <a:r>
              <a:rPr lang="ru-RU" sz="1200" b="0" i="0" u="none" strike="noStrike" cap="none" dirty="0">
                <a:solidFill>
                  <a:srgbClr val="000000"/>
                </a:solidFill>
                <a:effectLst/>
                <a:latin typeface="Calibri"/>
                <a:ea typeface="Calibri"/>
                <a:cs typeface="Calibri"/>
                <a:sym typeface="Calibri"/>
              </a:rPr>
              <a:t>, но она не защищена мьютексами. Это было </a:t>
            </a:r>
            <a:r>
              <a:rPr lang="ru-RU" sz="1200" b="0" i="0" u="none" strike="noStrike" cap="none" dirty="0" err="1">
                <a:solidFill>
                  <a:srgbClr val="000000"/>
                </a:solidFill>
                <a:effectLst/>
                <a:latin typeface="Calibri"/>
                <a:ea typeface="Calibri"/>
                <a:cs typeface="Calibri"/>
                <a:sym typeface="Calibri"/>
              </a:rPr>
              <a:t>ок</a:t>
            </a:r>
            <a:r>
              <a:rPr lang="ru-RU" sz="1200" b="0" i="0" u="none" strike="noStrike" cap="none" dirty="0">
                <a:solidFill>
                  <a:srgbClr val="000000"/>
                </a:solidFill>
                <a:effectLst/>
                <a:latin typeface="Calibri"/>
                <a:ea typeface="Calibri"/>
                <a:cs typeface="Calibri"/>
                <a:sym typeface="Calibri"/>
              </a:rPr>
              <a:t>, поскольку меняет ее только один поток, к тому же она очень простая - там либо 0, либо 1. Булевы переменные обычно занимают байт, а с такими переменными процессор работает атомарно - он не сможет положить туда полбайта и потом переключиться на другой поток. Тут такое использование оправдано. Но вот какая еще штука. Зачем я объявил ее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И что значит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На лекции про дисковое хранение я называл волатильными хранилищами те, которые теряют свои данные, то есть они непостоянны, изменчивы. Здесь тоже самое - я говорю компилятору, что эта переменная переменчива, непостоянна. Ее значение неустойчиво и может поменяться извне другим потоком или даже процессом через разделяемую память. Увидев это, компилятор перестанет применять к ней всякие оптимизации - переставлять ее в другие места кода, кэшировать ее во временных переменных, вообще удалять. Посмотрим пример того, что будет, если не указать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2847265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примере единственной переменной, которая разделялась между потоками, была </a:t>
            </a:r>
            <a:r>
              <a:rPr lang="ru-RU" sz="1200" b="0" i="0" u="none" strike="noStrike" cap="none" dirty="0" err="1">
                <a:solidFill>
                  <a:srgbClr val="000000"/>
                </a:solidFill>
                <a:effectLst/>
                <a:latin typeface="Calibri"/>
                <a:ea typeface="Calibri"/>
                <a:cs typeface="Calibri"/>
                <a:sym typeface="Calibri"/>
              </a:rPr>
              <a:t>is_finished</a:t>
            </a:r>
            <a:r>
              <a:rPr lang="ru-RU" sz="1200" b="0" i="0" u="none" strike="noStrike" cap="none" dirty="0">
                <a:solidFill>
                  <a:srgbClr val="000000"/>
                </a:solidFill>
                <a:effectLst/>
                <a:latin typeface="Calibri"/>
                <a:ea typeface="Calibri"/>
                <a:cs typeface="Calibri"/>
                <a:sym typeface="Calibri"/>
              </a:rPr>
              <a:t>, но она не защищена мьютексами. Это было </a:t>
            </a:r>
            <a:r>
              <a:rPr lang="ru-RU" sz="1200" b="0" i="0" u="none" strike="noStrike" cap="none" dirty="0" err="1">
                <a:solidFill>
                  <a:srgbClr val="000000"/>
                </a:solidFill>
                <a:effectLst/>
                <a:latin typeface="Calibri"/>
                <a:ea typeface="Calibri"/>
                <a:cs typeface="Calibri"/>
                <a:sym typeface="Calibri"/>
              </a:rPr>
              <a:t>ок</a:t>
            </a:r>
            <a:r>
              <a:rPr lang="ru-RU" sz="1200" b="0" i="0" u="none" strike="noStrike" cap="none" dirty="0">
                <a:solidFill>
                  <a:srgbClr val="000000"/>
                </a:solidFill>
                <a:effectLst/>
                <a:latin typeface="Calibri"/>
                <a:ea typeface="Calibri"/>
                <a:cs typeface="Calibri"/>
                <a:sym typeface="Calibri"/>
              </a:rPr>
              <a:t>, поскольку меняет ее только один поток, к тому же она очень простая - там либо 0, либо 1. Булевы переменные обычно занимают байт, а с такими переменными процессор работает атомарно - он не сможет положить туда полбайта и потом переключиться на другой поток. Тут такое использование оправдано. Но вот какая еще штука. Зачем я объявил ее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И что значит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На лекции про дисковое хранение я называл волатильными хранилищами те, которые теряют свои данные, то есть они непостоянны, изменчивы. Здесь тоже самое - я говорю компилятору, что эта переменная переменчива, непостоянна. Ее значение неустойчиво и может поменяться извне другим потоком или даже процессом через разделяемую память. Увидев это, компилятор перестанет применять к ней всякие оптимизации - переставлять ее в другие места кода, кэшировать ее во временных переменных, вообще удалять. Посмотрим пример того, что будет, если не указать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349240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примере единственной переменной, которая разделялась между потоками, была </a:t>
            </a:r>
            <a:r>
              <a:rPr lang="ru-RU" sz="1200" b="0" i="0" u="none" strike="noStrike" cap="none" dirty="0" err="1">
                <a:solidFill>
                  <a:srgbClr val="000000"/>
                </a:solidFill>
                <a:effectLst/>
                <a:latin typeface="Calibri"/>
                <a:ea typeface="Calibri"/>
                <a:cs typeface="Calibri"/>
                <a:sym typeface="Calibri"/>
              </a:rPr>
              <a:t>is_finished</a:t>
            </a:r>
            <a:r>
              <a:rPr lang="ru-RU" sz="1200" b="0" i="0" u="none" strike="noStrike" cap="none" dirty="0">
                <a:solidFill>
                  <a:srgbClr val="000000"/>
                </a:solidFill>
                <a:effectLst/>
                <a:latin typeface="Calibri"/>
                <a:ea typeface="Calibri"/>
                <a:cs typeface="Calibri"/>
                <a:sym typeface="Calibri"/>
              </a:rPr>
              <a:t>, но она не защищена мьютексами. Это было </a:t>
            </a:r>
            <a:r>
              <a:rPr lang="ru-RU" sz="1200" b="0" i="0" u="none" strike="noStrike" cap="none" dirty="0" err="1">
                <a:solidFill>
                  <a:srgbClr val="000000"/>
                </a:solidFill>
                <a:effectLst/>
                <a:latin typeface="Calibri"/>
                <a:ea typeface="Calibri"/>
                <a:cs typeface="Calibri"/>
                <a:sym typeface="Calibri"/>
              </a:rPr>
              <a:t>ок</a:t>
            </a:r>
            <a:r>
              <a:rPr lang="ru-RU" sz="1200" b="0" i="0" u="none" strike="noStrike" cap="none" dirty="0">
                <a:solidFill>
                  <a:srgbClr val="000000"/>
                </a:solidFill>
                <a:effectLst/>
                <a:latin typeface="Calibri"/>
                <a:ea typeface="Calibri"/>
                <a:cs typeface="Calibri"/>
                <a:sym typeface="Calibri"/>
              </a:rPr>
              <a:t>, поскольку меняет ее только один поток, к тому же она очень простая - там либо 0, либо 1. Булевы переменные обычно занимают байт, а с такими переменными процессор работает атомарно - он не сможет положить туда полбайта и потом переключиться на другой поток. Тут такое использование оправдано. Но вот какая еще штука. Зачем я объявил ее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И что значит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На лекции про дисковое хранение я называл волатильными хранилищами те, которые теряют свои данные, то есть они непостоянны, изменчивы. Здесь тоже самое - я говорю компилятору, что эта переменная переменчива, непостоянна. Ее значение неустойчиво и может поменяться извне другим потоком или даже процессом через разделяемую память. Увидев это, компилятор перестанет применять к ней всякие оптимизации - переставлять ее в другие места кода, кэшировать ее во временных переменных, вообще удалять. Посмотрим пример того, что будет, если не указать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428275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примере единственной переменной, которая разделялась между потоками, была </a:t>
            </a:r>
            <a:r>
              <a:rPr lang="ru-RU" sz="1200" b="0" i="0" u="none" strike="noStrike" cap="none" dirty="0" err="1">
                <a:solidFill>
                  <a:srgbClr val="000000"/>
                </a:solidFill>
                <a:effectLst/>
                <a:latin typeface="Calibri"/>
                <a:ea typeface="Calibri"/>
                <a:cs typeface="Calibri"/>
                <a:sym typeface="Calibri"/>
              </a:rPr>
              <a:t>is_finished</a:t>
            </a:r>
            <a:r>
              <a:rPr lang="ru-RU" sz="1200" b="0" i="0" u="none" strike="noStrike" cap="none" dirty="0">
                <a:solidFill>
                  <a:srgbClr val="000000"/>
                </a:solidFill>
                <a:effectLst/>
                <a:latin typeface="Calibri"/>
                <a:ea typeface="Calibri"/>
                <a:cs typeface="Calibri"/>
                <a:sym typeface="Calibri"/>
              </a:rPr>
              <a:t>, но она не защищена мьютексами. Это было </a:t>
            </a:r>
            <a:r>
              <a:rPr lang="ru-RU" sz="1200" b="0" i="0" u="none" strike="noStrike" cap="none" dirty="0" err="1">
                <a:solidFill>
                  <a:srgbClr val="000000"/>
                </a:solidFill>
                <a:effectLst/>
                <a:latin typeface="Calibri"/>
                <a:ea typeface="Calibri"/>
                <a:cs typeface="Calibri"/>
                <a:sym typeface="Calibri"/>
              </a:rPr>
              <a:t>ок</a:t>
            </a:r>
            <a:r>
              <a:rPr lang="ru-RU" sz="1200" b="0" i="0" u="none" strike="noStrike" cap="none" dirty="0">
                <a:solidFill>
                  <a:srgbClr val="000000"/>
                </a:solidFill>
                <a:effectLst/>
                <a:latin typeface="Calibri"/>
                <a:ea typeface="Calibri"/>
                <a:cs typeface="Calibri"/>
                <a:sym typeface="Calibri"/>
              </a:rPr>
              <a:t>, поскольку меняет ее только один поток, к тому же она очень простая - там либо 0, либо 1. Булевы переменные обычно занимают байт, а с такими переменными процессор работает атомарно - он не сможет положить туда полбайта и потом переключиться на другой поток. Тут такое использование оправдано. Но вот какая еще штука. Зачем я объявил ее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И что значит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На лекции про дисковое хранение я называл волатильными хранилищами те, которые теряют свои данные, то есть они непостоянны, изменчивы. Здесь тоже самое - я говорю компилятору, что эта переменная переменчива, непостоянна. Ее значение неустойчиво и может поменяться извне другим потоком или даже процессом через разделяемую память. Увидев это, компилятор перестанет применять к ней всякие оптимизации - переставлять ее в другие места кода, кэшировать ее во временных переменных, вообще удалять. Посмотрим пример того, что будет, если не указать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2991301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Тут не обращайте пока внимания на </a:t>
            </a:r>
            <a:r>
              <a:rPr lang="ru-RU" sz="1200" b="0" i="0" u="none" strike="noStrike" cap="none" dirty="0" err="1">
                <a:solidFill>
                  <a:srgbClr val="000000"/>
                </a:solidFill>
                <a:effectLst/>
                <a:latin typeface="Calibri"/>
                <a:ea typeface="Calibri"/>
                <a:cs typeface="Calibri"/>
                <a:sym typeface="Calibri"/>
              </a:rPr>
              <a:t>pthread</a:t>
            </a:r>
            <a:r>
              <a:rPr lang="ru-RU" sz="1200" b="0" i="0" u="none" strike="noStrike" cap="none" dirty="0">
                <a:solidFill>
                  <a:srgbClr val="000000"/>
                </a:solidFill>
                <a:effectLst/>
                <a:latin typeface="Calibri"/>
                <a:ea typeface="Calibri"/>
                <a:cs typeface="Calibri"/>
                <a:sym typeface="Calibri"/>
              </a:rPr>
              <a:t>_ функции, до них еще дойдем. Я их тут использовал только потому, что мне нужно было запустить это на маке - только на нем воспроизводится. Пока надо только понять, что </a:t>
            </a:r>
            <a:r>
              <a:rPr lang="ru-RU" sz="1200" b="0" i="0" u="none" strike="noStrike" cap="none" dirty="0" err="1">
                <a:solidFill>
                  <a:srgbClr val="000000"/>
                </a:solidFill>
                <a:effectLst/>
                <a:latin typeface="Calibri"/>
                <a:ea typeface="Calibri"/>
                <a:cs typeface="Calibri"/>
                <a:sym typeface="Calibri"/>
              </a:rPr>
              <a:t>pthread_create</a:t>
            </a:r>
            <a:r>
              <a:rPr lang="ru-RU" sz="1200" b="0" i="0" u="none" strike="noStrike" cap="none" dirty="0">
                <a:solidFill>
                  <a:srgbClr val="000000"/>
                </a:solidFill>
                <a:effectLst/>
                <a:latin typeface="Calibri"/>
                <a:ea typeface="Calibri"/>
                <a:cs typeface="Calibri"/>
                <a:sym typeface="Calibri"/>
              </a:rPr>
              <a:t> внутри тот же </a:t>
            </a:r>
            <a:r>
              <a:rPr lang="ru-RU" sz="1200" b="0" i="0" u="none" strike="noStrike" cap="none" dirty="0" err="1">
                <a:solidFill>
                  <a:srgbClr val="000000"/>
                </a:solidFill>
                <a:effectLst/>
                <a:latin typeface="Calibri"/>
                <a:ea typeface="Calibri"/>
                <a:cs typeface="Calibri"/>
                <a:sym typeface="Calibri"/>
              </a:rPr>
              <a:t>clone</a:t>
            </a:r>
            <a:r>
              <a:rPr lang="ru-RU" sz="1200" b="0" i="0" u="none" strike="noStrike" cap="none" dirty="0">
                <a:solidFill>
                  <a:srgbClr val="000000"/>
                </a:solidFill>
                <a:effectLst/>
                <a:latin typeface="Calibri"/>
                <a:ea typeface="Calibri"/>
                <a:cs typeface="Calibri"/>
                <a:sym typeface="Calibri"/>
              </a:rPr>
              <a:t> на </a:t>
            </a:r>
            <a:r>
              <a:rPr lang="ru-RU" sz="1200" b="0" i="0" u="none" strike="noStrike" cap="none" dirty="0" err="1">
                <a:solidFill>
                  <a:srgbClr val="000000"/>
                </a:solidFill>
                <a:effectLst/>
                <a:latin typeface="Calibri"/>
                <a:ea typeface="Calibri"/>
                <a:cs typeface="Calibri"/>
                <a:sym typeface="Calibri"/>
              </a:rPr>
              <a:t>линуксе</a:t>
            </a:r>
            <a:r>
              <a:rPr lang="ru-RU" sz="1200" b="0" i="0" u="none" strike="noStrike" cap="none" dirty="0">
                <a:solidFill>
                  <a:srgbClr val="000000"/>
                </a:solidFill>
                <a:effectLst/>
                <a:latin typeface="Calibri"/>
                <a:ea typeface="Calibri"/>
                <a:cs typeface="Calibri"/>
                <a:sym typeface="Calibri"/>
              </a:rPr>
              <a:t>. Если такой пример запустить, то произойдет что-то зависящее от компилятора. Я собирал это </a:t>
            </a:r>
            <a:r>
              <a:rPr lang="ru-RU" sz="1200" b="0" i="0" u="none" strike="noStrike" cap="none" dirty="0" err="1">
                <a:solidFill>
                  <a:srgbClr val="000000"/>
                </a:solidFill>
                <a:effectLst/>
                <a:latin typeface="Calibri"/>
                <a:ea typeface="Calibri"/>
                <a:cs typeface="Calibri"/>
                <a:sym typeface="Calibri"/>
              </a:rPr>
              <a:t>gcc</a:t>
            </a:r>
            <a:r>
              <a:rPr lang="ru-RU" sz="1200" b="0" i="0" u="none" strike="noStrike" cap="none" dirty="0">
                <a:solidFill>
                  <a:srgbClr val="000000"/>
                </a:solidFill>
                <a:effectLst/>
                <a:latin typeface="Calibri"/>
                <a:ea typeface="Calibri"/>
                <a:cs typeface="Calibri"/>
                <a:sym typeface="Calibri"/>
              </a:rPr>
              <a:t> и все сработало нормально - программа просто завершилась. Потом я собрал это </a:t>
            </a:r>
            <a:r>
              <a:rPr lang="ru-RU" sz="1200" b="0" i="0" u="none" strike="noStrike" cap="none" dirty="0" err="1">
                <a:solidFill>
                  <a:srgbClr val="000000"/>
                </a:solidFill>
                <a:effectLst/>
                <a:latin typeface="Calibri"/>
                <a:ea typeface="Calibri"/>
                <a:cs typeface="Calibri"/>
                <a:sym typeface="Calibri"/>
              </a:rPr>
              <a:t>clang</a:t>
            </a:r>
            <a:r>
              <a:rPr lang="ru-RU" sz="1200" b="0" i="0" u="none" strike="noStrike" cap="none" dirty="0">
                <a:solidFill>
                  <a:srgbClr val="000000"/>
                </a:solidFill>
                <a:effectLst/>
                <a:latin typeface="Calibri"/>
                <a:ea typeface="Calibri"/>
                <a:cs typeface="Calibri"/>
                <a:sym typeface="Calibri"/>
              </a:rPr>
              <a:t> - компилятором в маках - и все зависло. Это из-за того, что компилятор увидел, что в функции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переменная </a:t>
            </a:r>
            <a:r>
              <a:rPr lang="ru-RU" sz="1200" b="0" i="0" u="none" strike="noStrike" cap="none" dirty="0" err="1">
                <a:solidFill>
                  <a:srgbClr val="000000"/>
                </a:solidFill>
                <a:effectLst/>
                <a:latin typeface="Calibri"/>
                <a:ea typeface="Calibri"/>
                <a:cs typeface="Calibri"/>
                <a:sym typeface="Calibri"/>
              </a:rPr>
              <a:t>is_finished</a:t>
            </a:r>
            <a:r>
              <a:rPr lang="ru-RU" sz="1200" b="0" i="0" u="none" strike="noStrike" cap="none" dirty="0">
                <a:solidFill>
                  <a:srgbClr val="000000"/>
                </a:solidFill>
                <a:effectLst/>
                <a:latin typeface="Calibri"/>
                <a:ea typeface="Calibri"/>
                <a:cs typeface="Calibri"/>
                <a:sym typeface="Calibri"/>
              </a:rPr>
              <a:t> - константа, а значит меняться не будет, и можно цикл с ней в условии заменить на бесконечный. Откроем ассемблер, и действительно - в конце функции </a:t>
            </a:r>
            <a:r>
              <a:rPr lang="ru-RU" sz="1200" b="0" i="0" u="none" strike="noStrike" cap="none" dirty="0" err="1">
                <a:solidFill>
                  <a:srgbClr val="000000"/>
                </a:solidFill>
                <a:effectLst/>
                <a:latin typeface="Calibri"/>
                <a:ea typeface="Calibri"/>
                <a:cs typeface="Calibri"/>
                <a:sym typeface="Calibri"/>
              </a:rPr>
              <a:t>main</a:t>
            </a:r>
            <a:r>
              <a:rPr lang="ru-RU" sz="1200" b="0" i="0" u="none" strike="noStrike" cap="none" dirty="0">
                <a:solidFill>
                  <a:srgbClr val="000000"/>
                </a:solidFill>
                <a:effectLst/>
                <a:latin typeface="Calibri"/>
                <a:ea typeface="Calibri"/>
                <a:cs typeface="Calibri"/>
                <a:sym typeface="Calibri"/>
              </a:rPr>
              <a:t> стоит </a:t>
            </a:r>
            <a:r>
              <a:rPr lang="ru-RU" sz="1200" b="0" i="0" u="none" strike="noStrike" cap="none" dirty="0" err="1">
                <a:solidFill>
                  <a:srgbClr val="000000"/>
                </a:solidFill>
                <a:effectLst/>
                <a:latin typeface="Calibri"/>
                <a:ea typeface="Calibri"/>
                <a:cs typeface="Calibri"/>
                <a:sym typeface="Calibri"/>
              </a:rPr>
              <a:t>jump</a:t>
            </a:r>
            <a:r>
              <a:rPr lang="ru-RU" sz="1200" b="0" i="0" u="none" strike="noStrike" cap="none" dirty="0">
                <a:solidFill>
                  <a:srgbClr val="000000"/>
                </a:solidFill>
                <a:effectLst/>
                <a:latin typeface="Calibri"/>
                <a:ea typeface="Calibri"/>
                <a:cs typeface="Calibri"/>
                <a:sym typeface="Calibri"/>
              </a:rPr>
              <a:t> без условия.</a:t>
            </a:r>
            <a:endParaRPr lang="ru-RU" dirty="0"/>
          </a:p>
        </p:txBody>
      </p:sp>
    </p:spTree>
    <p:extLst>
      <p:ext uri="{BB962C8B-B14F-4D97-AF65-F5344CB8AC3E}">
        <p14:creationId xmlns:p14="http://schemas.microsoft.com/office/powerpoint/2010/main" val="408432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Теперь добавляем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Все сработало. Открываем ассемблер, а там теперь нормальный полноценный цикл, как по учебнику ассемблера. Теперь должно быть понятно, зачем используют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2951167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Теперь добавляем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Все сработало. Открываем ассемблер, а там теперь нормальный полноценный цикл, как по учебнику ассемблера. Теперь должно быть понятно, зачем используют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1949724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Теперь добавляем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Все сработало. Открываем ассемблер, а там теперь нормальный полноценный цикл, как по учебнику ассемблера. Теперь должно быть понятно, зачем используют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84832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abc1c5b11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cabc1c5b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Теперь добавляем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Все сработало. Открываем ассемблер, а там теперь нормальный полноценный цикл, как по учебнику ассемблера. Теперь должно быть понятно, зачем используют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1396901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Может понадобиться делить между потоками что-то побольше и посложнее, чем один </a:t>
            </a:r>
            <a:r>
              <a:rPr lang="ru-RU" sz="1200" b="0" i="0" u="none" strike="noStrike" cap="none" dirty="0" err="1">
                <a:solidFill>
                  <a:srgbClr val="000000"/>
                </a:solidFill>
                <a:effectLst/>
                <a:latin typeface="Calibri"/>
                <a:ea typeface="Calibri"/>
                <a:cs typeface="Calibri"/>
                <a:sym typeface="Calibri"/>
              </a:rPr>
              <a:t>булевый</a:t>
            </a:r>
            <a:r>
              <a:rPr lang="ru-RU" sz="1200" b="0" i="0" u="none" strike="noStrike" cap="none" dirty="0">
                <a:solidFill>
                  <a:srgbClr val="000000"/>
                </a:solidFill>
                <a:effectLst/>
                <a:latin typeface="Calibri"/>
                <a:ea typeface="Calibri"/>
                <a:cs typeface="Calibri"/>
                <a:sym typeface="Calibri"/>
              </a:rPr>
              <a:t> байт. К примеру, обновлять счетчик. Тут я завел </a:t>
            </a:r>
            <a:r>
              <a:rPr lang="ru-RU" sz="1200" b="0" i="0" u="none" strike="noStrike" cap="none" dirty="0" err="1">
                <a:solidFill>
                  <a:srgbClr val="000000"/>
                </a:solidFill>
                <a:effectLst/>
                <a:latin typeface="Calibri"/>
                <a:ea typeface="Calibri"/>
                <a:cs typeface="Calibri"/>
                <a:sym typeface="Calibri"/>
              </a:rPr>
              <a:t>интовый</a:t>
            </a:r>
            <a:r>
              <a:rPr lang="ru-RU" sz="1200" b="0" i="0" u="none" strike="noStrike" cap="none" dirty="0">
                <a:solidFill>
                  <a:srgbClr val="000000"/>
                </a:solidFill>
                <a:effectLst/>
                <a:latin typeface="Calibri"/>
                <a:ea typeface="Calibri"/>
                <a:cs typeface="Calibri"/>
                <a:sym typeface="Calibri"/>
              </a:rPr>
              <a:t> счетчик, увеличиваю его на +1 100000 раз в каждом </a:t>
            </a:r>
            <a:r>
              <a:rPr lang="ru-RU" sz="1200" b="0" i="0" u="none" strike="noStrike" cap="none" dirty="0" err="1">
                <a:solidFill>
                  <a:srgbClr val="000000"/>
                </a:solidFill>
                <a:effectLst/>
                <a:latin typeface="Calibri"/>
                <a:ea typeface="Calibri"/>
                <a:cs typeface="Calibri"/>
                <a:sym typeface="Calibri"/>
              </a:rPr>
              <a:t>треде</a:t>
            </a:r>
            <a:r>
              <a:rPr lang="ru-RU" sz="1200" b="0" i="0" u="none" strike="noStrike" cap="none" dirty="0">
                <a:solidFill>
                  <a:srgbClr val="000000"/>
                </a:solidFill>
                <a:effectLst/>
                <a:latin typeface="Calibri"/>
                <a:ea typeface="Calibri"/>
                <a:cs typeface="Calibri"/>
                <a:sym typeface="Calibri"/>
              </a:rPr>
              <a:t>. Ожидаем, что вывод будет 200000, но почему-то выходит что угодно кроме нужного числа.</a:t>
            </a:r>
            <a:endParaRPr lang="ru-RU" dirty="0"/>
          </a:p>
        </p:txBody>
      </p:sp>
    </p:spTree>
    <p:extLst>
      <p:ext uri="{BB962C8B-B14F-4D97-AF65-F5344CB8AC3E}">
        <p14:creationId xmlns:p14="http://schemas.microsoft.com/office/powerpoint/2010/main" val="608778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Это из-за того, что инкремент делается в общем случае несколькими командами: прочитать старое значение, увеличить на 1, записать новое значение. И в любое место этой последовательности может вклиниться другой </a:t>
            </a:r>
            <a:r>
              <a:rPr lang="ru-RU" sz="1200" b="0" i="0" u="none" strike="noStrike" cap="none" dirty="0" err="1">
                <a:solidFill>
                  <a:srgbClr val="000000"/>
                </a:solidFill>
                <a:effectLst/>
                <a:latin typeface="Calibri"/>
                <a:ea typeface="Calibri"/>
                <a:cs typeface="Calibri"/>
                <a:sym typeface="Calibri"/>
              </a:rPr>
              <a:t>тред</a:t>
            </a:r>
            <a:r>
              <a:rPr lang="ru-RU" sz="1200" b="0" i="0" u="none" strike="noStrike" cap="none" dirty="0">
                <a:solidFill>
                  <a:srgbClr val="000000"/>
                </a:solidFill>
                <a:effectLst/>
                <a:latin typeface="Calibri"/>
                <a:ea typeface="Calibri"/>
                <a:cs typeface="Calibri"/>
                <a:sym typeface="Calibri"/>
              </a:rPr>
              <a:t> и сделать тоже самое. Из-за этого счетчик получается всегда меньше 200000. Обратите внимание, что </a:t>
            </a:r>
            <a:r>
              <a:rPr lang="ru-RU" sz="1200" b="0" i="0" u="none" strike="noStrike" cap="none" dirty="0" err="1">
                <a:solidFill>
                  <a:srgbClr val="000000"/>
                </a:solidFill>
                <a:effectLst/>
                <a:latin typeface="Calibri"/>
                <a:ea typeface="Calibri"/>
                <a:cs typeface="Calibri"/>
                <a:sym typeface="Calibri"/>
              </a:rPr>
              <a:t>volatile</a:t>
            </a:r>
            <a:r>
              <a:rPr lang="ru-RU" sz="1200" b="0" i="0" u="none" strike="noStrike" cap="none" dirty="0">
                <a:solidFill>
                  <a:srgbClr val="000000"/>
                </a:solidFill>
                <a:effectLst/>
                <a:latin typeface="Calibri"/>
                <a:ea typeface="Calibri"/>
                <a:cs typeface="Calibri"/>
                <a:sym typeface="Calibri"/>
              </a:rPr>
              <a:t> тут не при чем. Он есть, но не помогает никак. Дело не в оптимизациях компилятора, а в гранулярности сложных команд.</a:t>
            </a:r>
            <a:endParaRPr lang="ru-RU" dirty="0"/>
          </a:p>
        </p:txBody>
      </p:sp>
    </p:spTree>
    <p:extLst>
      <p:ext uri="{BB962C8B-B14F-4D97-AF65-F5344CB8AC3E}">
        <p14:creationId xmlns:p14="http://schemas.microsoft.com/office/powerpoint/2010/main" val="1684779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 можно с этим сделать? Во-первых, есть поддержка процессора. В процессорах архитектуры x86, есть префикс для команд ассемблера -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Он означает, что на время выполнения операции это ядро этого процессора эксклюзивно владеет кэш линией, где лежат аргументы. Использование этих инструкций завернуто в семейства команд компилятора </a:t>
            </a:r>
            <a:r>
              <a:rPr lang="ru-RU" b="0" i="0" dirty="0" err="1">
                <a:solidFill>
                  <a:srgbClr val="222222"/>
                </a:solidFill>
                <a:effectLst/>
                <a:latin typeface="Helvetica" panose="020B0604020202020204" pitchFamily="34" charset="0"/>
              </a:rPr>
              <a:t>gcc</a:t>
            </a:r>
            <a:r>
              <a:rPr lang="ru-RU" b="0" i="0" dirty="0">
                <a:solidFill>
                  <a:srgbClr val="222222"/>
                </a:solidFill>
                <a:effectLst/>
                <a:latin typeface="Helvetica" panose="020B0604020202020204" pitchFamily="34" charset="0"/>
              </a:rPr>
              <a:t> __</a:t>
            </a:r>
            <a:r>
              <a:rPr lang="ru-RU" b="0" i="0" dirty="0" err="1">
                <a:solidFill>
                  <a:srgbClr val="222222"/>
                </a:solidFill>
                <a:effectLst/>
                <a:latin typeface="Helvetica" panose="020B0604020202020204" pitchFamily="34" charset="0"/>
              </a:rPr>
              <a:t>atomic</a:t>
            </a:r>
            <a:r>
              <a:rPr lang="ru-RU" b="0" i="0" dirty="0">
                <a:solidFill>
                  <a:srgbClr val="222222"/>
                </a:solidFill>
                <a:effectLst/>
                <a:latin typeface="Helvetica" panose="020B0604020202020204" pitchFamily="34" charset="0"/>
              </a:rPr>
              <a:t>_* и __</a:t>
            </a:r>
            <a:r>
              <a:rPr lang="ru-RU" b="0" i="0" dirty="0" err="1">
                <a:solidFill>
                  <a:srgbClr val="222222"/>
                </a:solidFill>
                <a:effectLst/>
                <a:latin typeface="Helvetica" panose="020B0604020202020204" pitchFamily="34" charset="0"/>
              </a:rPr>
              <a:t>sync</a:t>
            </a:r>
            <a:r>
              <a:rPr lang="ru-RU" b="0" i="0" dirty="0">
                <a:solidFill>
                  <a:srgbClr val="222222"/>
                </a:solidFill>
                <a:effectLst/>
                <a:latin typeface="Helvetica" panose="020B0604020202020204" pitchFamily="34" charset="0"/>
              </a:rPr>
              <a:t>_*. Модифицируем пример с использованием одной из них.</a:t>
            </a:r>
          </a:p>
        </p:txBody>
      </p:sp>
    </p:spTree>
    <p:extLst>
      <p:ext uri="{BB962C8B-B14F-4D97-AF65-F5344CB8AC3E}">
        <p14:creationId xmlns:p14="http://schemas.microsoft.com/office/powerpoint/2010/main" val="375474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Здесь использована команда __</a:t>
            </a:r>
            <a:r>
              <a:rPr lang="ru-RU" b="0" i="0" dirty="0" err="1">
                <a:solidFill>
                  <a:srgbClr val="222222"/>
                </a:solidFill>
                <a:effectLst/>
                <a:latin typeface="Helvetica" panose="020B0604020202020204" pitchFamily="34" charset="0"/>
              </a:rPr>
              <a:t>sync_add_and_fetch</a:t>
            </a:r>
            <a:r>
              <a:rPr lang="ru-RU" b="0" i="0" dirty="0">
                <a:solidFill>
                  <a:srgbClr val="222222"/>
                </a:solidFill>
                <a:effectLst/>
                <a:latin typeface="Helvetica" panose="020B0604020202020204" pitchFamily="34" charset="0"/>
              </a:rPr>
              <a:t>. Она делает атомарно две вещи: увеличивает первый аргумент на значение второго и возвращает результат. Возвращаемый результат я тут игнорирую. Воспользовавшись командой </a:t>
            </a:r>
            <a:r>
              <a:rPr lang="ru-RU" b="0" i="0" dirty="0" err="1">
                <a:solidFill>
                  <a:srgbClr val="222222"/>
                </a:solidFill>
                <a:effectLst/>
                <a:latin typeface="Helvetica" panose="020B0604020202020204" pitchFamily="34" charset="0"/>
              </a:rPr>
              <a:t>objdump</a:t>
            </a:r>
            <a:r>
              <a:rPr lang="ru-RU" b="0" i="0" dirty="0">
                <a:solidFill>
                  <a:srgbClr val="222222"/>
                </a:solidFill>
                <a:effectLst/>
                <a:latin typeface="Helvetica" panose="020B0604020202020204" pitchFamily="34" charset="0"/>
              </a:rPr>
              <a:t> можно посмотреть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в ассемблере. Теперь, запустив обновленную программу, видим, что результат всегда 200000, как и ожидалось.</a:t>
            </a:r>
            <a:endParaRPr lang="en-US" b="0" i="0" dirty="0">
              <a:solidFill>
                <a:srgbClr val="222222"/>
              </a:solidFill>
              <a:effectLst/>
              <a:latin typeface="Helvetica" panose="020B0604020202020204" pitchFamily="34" charset="0"/>
            </a:endParaRPr>
          </a:p>
          <a:p>
            <a:endParaRPr lang="en-US"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Но что, если нужно сделать атомарно больше действий, более сложных?</a:t>
            </a:r>
            <a:endParaRPr lang="ru-RU" dirty="0"/>
          </a:p>
        </p:txBody>
      </p:sp>
    </p:spTree>
    <p:extLst>
      <p:ext uri="{BB962C8B-B14F-4D97-AF65-F5344CB8AC3E}">
        <p14:creationId xmlns:p14="http://schemas.microsoft.com/office/powerpoint/2010/main" val="2178646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Здесь я создаю структуру, и кучу потоков. Потоки пытаются брать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на эту структуру, чтобы ее заполнить целиком одной своей буквой. Казалось бы - они же проверяют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только после проверки начинают заполнять. Но очевидно, что это работает не так прямо, как хотелось бы. Вывод перемешан. Дело в том, что после проверки на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но до его взятия, может прийти второй поток. Как эту проблему решить? В целом, у нас для этого уже все есть - мы соберем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из инструкций процессора.</a:t>
            </a:r>
            <a:endParaRPr lang="ru-RU" dirty="0"/>
          </a:p>
        </p:txBody>
      </p:sp>
    </p:spTree>
    <p:extLst>
      <p:ext uri="{BB962C8B-B14F-4D97-AF65-F5344CB8AC3E}">
        <p14:creationId xmlns:p14="http://schemas.microsoft.com/office/powerpoint/2010/main" val="301523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Изменим код немного. Вместо обычных команд используем __</a:t>
            </a:r>
            <a:r>
              <a:rPr lang="ru-RU" b="0" i="0" dirty="0" err="1">
                <a:solidFill>
                  <a:srgbClr val="222222"/>
                </a:solidFill>
                <a:effectLst/>
                <a:latin typeface="Helvetica" panose="020B0604020202020204" pitchFamily="34" charset="0"/>
              </a:rPr>
              <a:t>sync_bool_compare_and_swap</a:t>
            </a:r>
            <a:r>
              <a:rPr lang="ru-RU" b="0" i="0" dirty="0">
                <a:solidFill>
                  <a:srgbClr val="222222"/>
                </a:solidFill>
                <a:effectLst/>
                <a:latin typeface="Helvetica" panose="020B0604020202020204" pitchFamily="34" charset="0"/>
              </a:rPr>
              <a:t>. Эта команда сгенерирует особую команду процессора </a:t>
            </a:r>
            <a:r>
              <a:rPr lang="ru-RU" b="0" i="0" dirty="0" err="1">
                <a:solidFill>
                  <a:srgbClr val="222222"/>
                </a:solidFill>
                <a:effectLst/>
                <a:latin typeface="Helvetica" panose="020B0604020202020204" pitchFamily="34" charset="0"/>
              </a:rPr>
              <a:t>cmpxchg</a:t>
            </a:r>
            <a:r>
              <a:rPr lang="ru-RU" b="0" i="0" dirty="0">
                <a:solidFill>
                  <a:srgbClr val="222222"/>
                </a:solidFill>
                <a:effectLst/>
                <a:latin typeface="Helvetica" panose="020B0604020202020204" pitchFamily="34" charset="0"/>
              </a:rPr>
              <a:t>. Она делает следующее - если значение по данному адресу равно данному значению, то по этому адресу записывается новое значение. Сама по себе она не </a:t>
            </a:r>
            <a:r>
              <a:rPr lang="ru-RU" b="0" i="0" dirty="0" err="1">
                <a:solidFill>
                  <a:srgbClr val="222222"/>
                </a:solidFill>
                <a:effectLst/>
                <a:latin typeface="Helvetica" panose="020B0604020202020204" pitchFamily="34" charset="0"/>
              </a:rPr>
              <a:t>атомарна</a:t>
            </a:r>
            <a:r>
              <a:rPr lang="ru-RU" b="0" i="0" dirty="0">
                <a:solidFill>
                  <a:srgbClr val="222222"/>
                </a:solidFill>
                <a:effectLst/>
                <a:latin typeface="Helvetica" panose="020B0604020202020204" pitchFamily="34" charset="0"/>
              </a:rPr>
              <a:t>, но в сочетании с префиксом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становится такой. Чтобы закрыть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я атомарно проверяю его на 0, и ставлю в 1, если так. Если в этот же момент кто-то еще придет это делать, то он будет ждать, и в конце уже увидит 1 - занято. Освобождаю так же.</a:t>
            </a:r>
          </a:p>
        </p:txBody>
      </p:sp>
    </p:spTree>
    <p:extLst>
      <p:ext uri="{BB962C8B-B14F-4D97-AF65-F5344CB8AC3E}">
        <p14:creationId xmlns:p14="http://schemas.microsoft.com/office/powerpoint/2010/main" val="1934185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То, что мы сейчас посмотрели, называется </a:t>
            </a:r>
            <a:r>
              <a:rPr lang="ru-RU" b="0" i="0" dirty="0" err="1">
                <a:solidFill>
                  <a:srgbClr val="222222"/>
                </a:solidFill>
                <a:effectLst/>
                <a:latin typeface="Helvetica" panose="020B0604020202020204" pitchFamily="34" charset="0"/>
              </a:rPr>
              <a:t>спинлок</a:t>
            </a:r>
            <a:r>
              <a:rPr lang="ru-RU" b="0" i="0" dirty="0">
                <a:solidFill>
                  <a:srgbClr val="222222"/>
                </a:solidFill>
                <a:effectLst/>
                <a:latin typeface="Helvetica" panose="020B0604020202020204" pitchFamily="34" charset="0"/>
              </a:rPr>
              <a:t>. Это простой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без участия ядра, на командах процессора. Когда уже занятый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пытаются взять, это делают в бесконечном цикле проверяя значение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Как только стало 0 - снова пытаются взять его через </a:t>
            </a:r>
            <a:r>
              <a:rPr lang="ru-RU" b="0" i="0" dirty="0" err="1">
                <a:solidFill>
                  <a:srgbClr val="222222"/>
                </a:solidFill>
                <a:effectLst/>
                <a:latin typeface="Helvetica" panose="020B0604020202020204" pitchFamily="34" charset="0"/>
              </a:rPr>
              <a:t>cmpxchg</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тд</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Спинлоки</a:t>
            </a:r>
            <a:r>
              <a:rPr lang="ru-RU" b="0" i="0" dirty="0">
                <a:solidFill>
                  <a:srgbClr val="222222"/>
                </a:solidFill>
                <a:effectLst/>
                <a:latin typeface="Helvetica" panose="020B0604020202020204" pitchFamily="34" charset="0"/>
              </a:rPr>
              <a:t> характерны тем, что они ждут освобождения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в цикле не делая явно никаких прерываний. Это называется </a:t>
            </a:r>
            <a:r>
              <a:rPr lang="ru-RU" b="0" i="0" dirty="0" err="1">
                <a:solidFill>
                  <a:srgbClr val="222222"/>
                </a:solidFill>
                <a:effectLst/>
                <a:latin typeface="Helvetica" panose="020B0604020202020204" pitchFamily="34" charset="0"/>
              </a:rPr>
              <a:t>busy</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loop</a:t>
            </a:r>
            <a:r>
              <a:rPr lang="ru-RU" b="0" i="0" dirty="0">
                <a:solidFill>
                  <a:srgbClr val="222222"/>
                </a:solidFill>
                <a:effectLst/>
                <a:latin typeface="Helvetica" panose="020B0604020202020204" pitchFamily="34" charset="0"/>
              </a:rPr>
              <a:t>. Хорошо подходит для случаев, когда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берется на очень короткое время - тогда есть шанс, что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освободится до того, как ожидающий поток прервет ядро. Если использовать </a:t>
            </a:r>
            <a:r>
              <a:rPr lang="ru-RU" b="0" i="0" dirty="0" err="1">
                <a:solidFill>
                  <a:srgbClr val="222222"/>
                </a:solidFill>
                <a:effectLst/>
                <a:latin typeface="Helvetica" panose="020B0604020202020204" pitchFamily="34" charset="0"/>
              </a:rPr>
              <a:t>спинлоки</a:t>
            </a:r>
            <a:r>
              <a:rPr lang="ru-RU" b="0" i="0" dirty="0">
                <a:solidFill>
                  <a:srgbClr val="222222"/>
                </a:solidFill>
                <a:effectLst/>
                <a:latin typeface="Helvetica" panose="020B0604020202020204" pitchFamily="34" charset="0"/>
              </a:rPr>
              <a:t> где попало, то это приведет к растрате процессорного времени на эти пустые ожидания.</a:t>
            </a:r>
            <a:endParaRPr lang="ru-RU" dirty="0"/>
          </a:p>
        </p:txBody>
      </p:sp>
    </p:spTree>
    <p:extLst>
      <p:ext uri="{BB962C8B-B14F-4D97-AF65-F5344CB8AC3E}">
        <p14:creationId xmlns:p14="http://schemas.microsoft.com/office/powerpoint/2010/main" val="2646451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Что делать, если известно, что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берется относительно надолго? На миллисекунды, например, чтобы прочитать/запись в сеть/диск. Тогда лучше подойдут мьютексы. Но ядро не предоставляет такого понятия. В системных вызовах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найти мьютексы не удастся. Но есть кое-что получше -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Fast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User-Space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Mutex</a:t>
            </a:r>
            <a:r>
              <a:rPr lang="ru-RU" b="0" i="0" dirty="0">
                <a:solidFill>
                  <a:srgbClr val="222222"/>
                </a:solidFill>
                <a:effectLst/>
                <a:latin typeface="Helvetica" panose="020B0604020202020204" pitchFamily="34" charset="0"/>
              </a:rPr>
              <a:t>. Этот вызов позволяет подождать выполнения некоторого условия. Взглянем на API.</a:t>
            </a:r>
            <a:endParaRPr lang="ru-RU" dirty="0"/>
          </a:p>
        </p:txBody>
      </p:sp>
    </p:spTree>
    <p:extLst>
      <p:ext uri="{BB962C8B-B14F-4D97-AF65-F5344CB8AC3E}">
        <p14:creationId xmlns:p14="http://schemas.microsoft.com/office/powerpoint/2010/main" val="445170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принимает адрес какой-то памяти, операцию с этой памятью, значение и еще всякие не интересные пока что вещи. Посмотрим аргументы. </a:t>
            </a:r>
            <a:r>
              <a:rPr lang="ru-RU" b="0" i="0" dirty="0" err="1">
                <a:solidFill>
                  <a:srgbClr val="222222"/>
                </a:solidFill>
                <a:effectLst/>
                <a:latin typeface="Helvetica" panose="020B0604020202020204" pitchFamily="34" charset="0"/>
              </a:rPr>
              <a:t>futex_op</a:t>
            </a:r>
            <a:r>
              <a:rPr lang="ru-RU" b="0" i="0" dirty="0">
                <a:solidFill>
                  <a:srgbClr val="222222"/>
                </a:solidFill>
                <a:effectLst/>
                <a:latin typeface="Helvetica" panose="020B0604020202020204" pitchFamily="34" charset="0"/>
              </a:rPr>
              <a:t> - это одна из множества операций над памятью, и нас интересует только две: FUTEX_WAIT и FUTEX_WAKE. </a:t>
            </a:r>
            <a:r>
              <a:rPr lang="ru-RU" b="0" i="0" dirty="0" err="1">
                <a:solidFill>
                  <a:srgbClr val="222222"/>
                </a:solidFill>
                <a:effectLst/>
                <a:latin typeface="Helvetica" panose="020B0604020202020204" pitchFamily="34" charset="0"/>
              </a:rPr>
              <a:t>Wait</a:t>
            </a:r>
            <a:r>
              <a:rPr lang="ru-RU" b="0" i="0" dirty="0">
                <a:solidFill>
                  <a:srgbClr val="222222"/>
                </a:solidFill>
                <a:effectLst/>
                <a:latin typeface="Helvetica" panose="020B0604020202020204" pitchFamily="34" charset="0"/>
              </a:rPr>
              <a:t> проверяет новое значение и то, что лежит по адресу - если они равны, то поток засыпает, пока кто-то на этой памяти не позовет </a:t>
            </a:r>
            <a:r>
              <a:rPr lang="ru-RU" b="0" i="0" dirty="0" err="1">
                <a:solidFill>
                  <a:srgbClr val="222222"/>
                </a:solidFill>
                <a:effectLst/>
                <a:latin typeface="Helvetica" panose="020B0604020202020204" pitchFamily="34" charset="0"/>
              </a:rPr>
              <a:t>Wake</a:t>
            </a:r>
            <a:r>
              <a:rPr lang="ru-RU" b="0" i="0" dirty="0">
                <a:solidFill>
                  <a:srgbClr val="222222"/>
                </a:solidFill>
                <a:effectLst/>
                <a:latin typeface="Helvetica" panose="020B0604020202020204" pitchFamily="34" charset="0"/>
              </a:rPr>
              <a:t>. Активного ожидания нет.</a:t>
            </a:r>
            <a:endParaRPr lang="ru-RU" dirty="0"/>
          </a:p>
        </p:txBody>
      </p:sp>
    </p:spTree>
    <p:extLst>
      <p:ext uri="{BB962C8B-B14F-4D97-AF65-F5344CB8AC3E}">
        <p14:creationId xmlns:p14="http://schemas.microsoft.com/office/powerpoint/2010/main" val="137839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abc1c5b11_0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cabc1c5b1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В примере поток 1 не хочет тратить время процессора в активном ожидании, так что он засыпает и просит разбудить его, когда </a:t>
            </a:r>
            <a:r>
              <a:rPr lang="ru-RU" b="0" i="0" dirty="0" err="1">
                <a:solidFill>
                  <a:srgbClr val="222222"/>
                </a:solidFill>
                <a:effectLst/>
                <a:latin typeface="Helvetica" panose="020B0604020202020204" pitchFamily="34" charset="0"/>
              </a:rPr>
              <a:t>value</a:t>
            </a:r>
            <a:r>
              <a:rPr lang="ru-RU" b="0" i="0" dirty="0">
                <a:solidFill>
                  <a:srgbClr val="222222"/>
                </a:solidFill>
                <a:effectLst/>
                <a:latin typeface="Helvetica" panose="020B0604020202020204" pitchFamily="34" charset="0"/>
              </a:rPr>
              <a:t> станет != 100. Другой поток меняет на 0 и пробуждает первого. Это все делается через ядро, как через оркестратора. Глянем пример.</a:t>
            </a:r>
            <a:endParaRPr lang="ru-RU" dirty="0"/>
          </a:p>
        </p:txBody>
      </p:sp>
    </p:spTree>
    <p:extLst>
      <p:ext uri="{BB962C8B-B14F-4D97-AF65-F5344CB8AC3E}">
        <p14:creationId xmlns:p14="http://schemas.microsoft.com/office/powerpoint/2010/main" val="415963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 очень низкоуровневое API, у него даже нет обертки в библиотеке, так что приходится напрямую делать </a:t>
            </a:r>
            <a:r>
              <a:rPr lang="ru-RU" b="0" i="0" dirty="0" err="1">
                <a:solidFill>
                  <a:srgbClr val="222222"/>
                </a:solidFill>
                <a:effectLst/>
                <a:latin typeface="Helvetica" panose="020B0604020202020204" pitchFamily="34" charset="0"/>
              </a:rPr>
              <a:t>syscall</a:t>
            </a:r>
            <a:r>
              <a:rPr lang="ru-RU" b="0" i="0" dirty="0">
                <a:solidFill>
                  <a:srgbClr val="222222"/>
                </a:solidFill>
                <a:effectLst/>
                <a:latin typeface="Helvetica" panose="020B0604020202020204" pitchFamily="34" charset="0"/>
              </a:rPr>
              <a:t>. Я обернул </a:t>
            </a:r>
            <a:r>
              <a:rPr lang="ru-RU" b="0" i="0" dirty="0" err="1">
                <a:solidFill>
                  <a:srgbClr val="222222"/>
                </a:solidFill>
                <a:effectLst/>
                <a:latin typeface="Helvetica" panose="020B0604020202020204" pitchFamily="34" charset="0"/>
              </a:rPr>
              <a:t>wait</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wake</a:t>
            </a:r>
            <a:r>
              <a:rPr lang="ru-RU" b="0" i="0" dirty="0">
                <a:solidFill>
                  <a:srgbClr val="222222"/>
                </a:solidFill>
                <a:effectLst/>
                <a:latin typeface="Helvetica" panose="020B0604020202020204" pitchFamily="34" charset="0"/>
              </a:rPr>
              <a:t> в функции, чтобы дальше было проще. И затем сделал функции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на их основе. Что тут происходит? Когда я ввел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я не говорил, что он умеет менять память. </a:t>
            </a:r>
            <a:r>
              <a:rPr lang="ru-RU" b="0" i="0" dirty="0" err="1">
                <a:solidFill>
                  <a:srgbClr val="222222"/>
                </a:solidFill>
                <a:effectLst/>
                <a:latin typeface="Helvetica" panose="020B0604020202020204" pitchFamily="34" charset="0"/>
              </a:rPr>
              <a:t>Футексы</a:t>
            </a:r>
            <a:r>
              <a:rPr lang="ru-RU" b="0" i="0" dirty="0">
                <a:solidFill>
                  <a:srgbClr val="222222"/>
                </a:solidFill>
                <a:effectLst/>
                <a:latin typeface="Helvetica" panose="020B0604020202020204" pitchFamily="34" charset="0"/>
              </a:rPr>
              <a:t> могут ее только проверять и усыплять поток, если что. Но надо еще уметь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брать. Для этого я комбинирую </a:t>
            </a:r>
            <a:r>
              <a:rPr lang="ru-RU" b="0" i="0" dirty="0" err="1">
                <a:solidFill>
                  <a:srgbClr val="222222"/>
                </a:solidFill>
                <a:effectLst/>
                <a:latin typeface="Helvetica" panose="020B0604020202020204" pitchFamily="34" charset="0"/>
              </a:rPr>
              <a:t>футексы</a:t>
            </a:r>
            <a:r>
              <a:rPr lang="ru-RU" b="0" i="0" dirty="0">
                <a:solidFill>
                  <a:srgbClr val="222222"/>
                </a:solidFill>
                <a:effectLst/>
                <a:latin typeface="Helvetica" panose="020B0604020202020204" pitchFamily="34" charset="0"/>
              </a:rPr>
              <a:t> и атомарные инструкции. В функции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я сначала проверяю без участия ядра, можно ли взять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если да, то сразу его беру. Но если нет, то уже тогда засыпаю. В этом и суть слова </a:t>
            </a:r>
            <a:r>
              <a:rPr lang="ru-RU" b="0" i="0" dirty="0" err="1">
                <a:solidFill>
                  <a:srgbClr val="222222"/>
                </a:solidFill>
                <a:effectLst/>
                <a:latin typeface="Helvetica" panose="020B0604020202020204" pitchFamily="34" charset="0"/>
              </a:rPr>
              <a:t>Fast</a:t>
            </a:r>
            <a:r>
              <a:rPr lang="ru-RU" b="0" i="0" dirty="0">
                <a:solidFill>
                  <a:srgbClr val="222222"/>
                </a:solidFill>
                <a:effectLst/>
                <a:latin typeface="Helvetica" panose="020B0604020202020204" pitchFamily="34" charset="0"/>
              </a:rPr>
              <a:t> в понятии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 с их помощью можно реализовать мьютекс, который будет очень быстро блокироваться, если он свободен, это будут единицы тактов, почти так же быстро, как обычный счетчик увеличить.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просто подчищает за собой и делает </a:t>
            </a:r>
            <a:r>
              <a:rPr lang="ru-RU" b="0" i="0" dirty="0" err="1">
                <a:solidFill>
                  <a:srgbClr val="222222"/>
                </a:solidFill>
                <a:effectLst/>
                <a:latin typeface="Helvetica" panose="020B0604020202020204" pitchFamily="34" charset="0"/>
              </a:rPr>
              <a:t>wake</a:t>
            </a:r>
            <a:r>
              <a:rPr lang="ru-RU" b="0" i="0" dirty="0">
                <a:solidFill>
                  <a:srgbClr val="222222"/>
                </a:solidFill>
                <a:effectLst/>
                <a:latin typeface="Helvetica" panose="020B0604020202020204" pitchFamily="34" charset="0"/>
              </a:rPr>
              <a:t> тому, кто заблокирован, если такие есть. В моей реализации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получается даже медленнее, чем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потому что всегда зовет </a:t>
            </a:r>
            <a:r>
              <a:rPr lang="ru-RU" b="0" i="0" dirty="0" err="1">
                <a:solidFill>
                  <a:srgbClr val="222222"/>
                </a:solidFill>
                <a:effectLst/>
                <a:latin typeface="Helvetica" panose="020B0604020202020204" pitchFamily="34" charset="0"/>
              </a:rPr>
              <a:t>wake</a:t>
            </a:r>
            <a:r>
              <a:rPr lang="ru-RU" b="0" i="0" dirty="0">
                <a:solidFill>
                  <a:srgbClr val="222222"/>
                </a:solidFill>
                <a:effectLst/>
                <a:latin typeface="Helvetica" panose="020B0604020202020204" pitchFamily="34" charset="0"/>
              </a:rPr>
              <a:t> на всякий случай.</a:t>
            </a:r>
            <a:endParaRPr lang="ru-RU" dirty="0"/>
          </a:p>
        </p:txBody>
      </p:sp>
    </p:spTree>
    <p:extLst>
      <p:ext uri="{BB962C8B-B14F-4D97-AF65-F5344CB8AC3E}">
        <p14:creationId xmlns:p14="http://schemas.microsoft.com/office/powerpoint/2010/main" val="1452609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0058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Пока были встречены следующие проблемы с </a:t>
            </a:r>
            <a:r>
              <a:rPr lang="ru-RU" b="0" i="0" dirty="0" err="1">
                <a:solidFill>
                  <a:srgbClr val="222222"/>
                </a:solidFill>
                <a:effectLst/>
                <a:latin typeface="Helvetica" panose="020B0604020202020204" pitchFamily="34" charset="0"/>
              </a:rPr>
              <a:t>мнопоточностью</a:t>
            </a:r>
            <a:r>
              <a:rPr lang="ru-RU" b="0" i="0" dirty="0">
                <a:solidFill>
                  <a:srgbClr val="222222"/>
                </a:solidFill>
                <a:effectLst/>
                <a:latin typeface="Helvetica" panose="020B0604020202020204" pitchFamily="34" charset="0"/>
              </a:rPr>
              <a:t>: - компилятор выкидывает и переупорядочивает команды; - многошаговые операции могут перемешиваться, если с данными работает несколько потоков. Но это не конец. Есть еще проблемы на уровне процессора и его </a:t>
            </a:r>
            <a:r>
              <a:rPr lang="ru-RU" b="0" i="0" dirty="0" err="1">
                <a:solidFill>
                  <a:srgbClr val="222222"/>
                </a:solidFill>
                <a:effectLst/>
                <a:latin typeface="Helvetica" panose="020B0604020202020204" pitchFamily="34" charset="0"/>
              </a:rPr>
              <a:t>кешей</a:t>
            </a:r>
            <a:r>
              <a:rPr lang="ru-RU" b="0" i="0" dirty="0">
                <a:solidFill>
                  <a:srgbClr val="222222"/>
                </a:solidFill>
                <a:effectLst/>
                <a:latin typeface="Helvetica" panose="020B0604020202020204" pitchFamily="34" charset="0"/>
              </a:rPr>
              <a:t>. А именно - ядро процессора даже внутри одного потока выполняет свои инструкции параллельно, когда они не пересекаются по данным, и идут подряд. Вплоть до того, что инструкции могут завершаться не в том порядке, в котором начались. В зависимости от того, как им везет с кэшами.</a:t>
            </a:r>
            <a:endParaRPr lang="ru-RU" dirty="0"/>
          </a:p>
        </p:txBody>
      </p:sp>
    </p:spTree>
    <p:extLst>
      <p:ext uri="{BB962C8B-B14F-4D97-AF65-F5344CB8AC3E}">
        <p14:creationId xmlns:p14="http://schemas.microsoft.com/office/powerpoint/2010/main" val="3538271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Переупорядочивание инструкций на CPU никак не наблюдаемо изнутри потока. Но если потоков больше одного, то они могут наблюдать друг в друге странное, со стороны. Вплоть до того, что происходит в примере на слайде. Такой пример самый простой, но пронаблюдать его неработоспособность на большинстве машин не выйдет - x86 архитектура запрещает большую часть видов </a:t>
            </a:r>
            <a:r>
              <a:rPr lang="ru-RU" b="0" i="0" dirty="0" err="1">
                <a:solidFill>
                  <a:srgbClr val="222222"/>
                </a:solidFill>
                <a:effectLst/>
                <a:latin typeface="Helvetica" panose="020B0604020202020204" pitchFamily="34" charset="0"/>
              </a:rPr>
              <a:t>переупорядочиваний</a:t>
            </a:r>
            <a:r>
              <a:rPr lang="ru-RU" b="0" i="0" dirty="0">
                <a:solidFill>
                  <a:srgbClr val="222222"/>
                </a:solidFill>
                <a:effectLst/>
                <a:latin typeface="Helvetica" panose="020B0604020202020204" pitchFamily="34" charset="0"/>
              </a:rPr>
              <a:t>, включая такое. Однако следующий пример вполне воспроизводит проблему на любой машине.</a:t>
            </a:r>
            <a:endParaRPr lang="ru-RU" dirty="0"/>
          </a:p>
        </p:txBody>
      </p:sp>
    </p:spTree>
    <p:extLst>
      <p:ext uri="{BB962C8B-B14F-4D97-AF65-F5344CB8AC3E}">
        <p14:creationId xmlns:p14="http://schemas.microsoft.com/office/powerpoint/2010/main" val="450535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В примере есть две переменные X и Y. В начале они равны нулю. Запускаются два потока, один пишет 1 в X и читает из Y. Второй поток пишет 1 в Y и читает из X. Логически кажется, что невозможно, чтобы и r1, и r2 стали нулями в конце. Но это все же случается. Происходит это потому, что инструкции чтения X и Y могут завершиться раньше, чем запись 1 в X и Y. По ссылке на слайде можно найти полный код примера, который печатает на экран сообщение каждый раз, как случается переупорядочивание.</a:t>
            </a:r>
            <a:endParaRPr lang="ru-RU" dirty="0"/>
          </a:p>
        </p:txBody>
      </p:sp>
    </p:spTree>
    <p:extLst>
      <p:ext uri="{BB962C8B-B14F-4D97-AF65-F5344CB8AC3E}">
        <p14:creationId xmlns:p14="http://schemas.microsoft.com/office/powerpoint/2010/main" val="2950489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Всего разных способов перемешивания инструкций 4 - два чтения, чтение и запись, запись и чтение, две записи. В предыдущем примере было перемешивание записи и чтения. Для каждого перемешивания есть барьеры, называющиеся соответственно </a:t>
            </a:r>
            <a:r>
              <a:rPr lang="ru-RU" b="0" i="0" dirty="0" err="1">
                <a:solidFill>
                  <a:srgbClr val="222222"/>
                </a:solidFill>
                <a:effectLst/>
                <a:latin typeface="Helvetica" panose="020B0604020202020204" pitchFamily="34" charset="0"/>
              </a:rPr>
              <a:t>LoadLoad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LoadStore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StoreLoad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StoreStore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Load</a:t>
            </a:r>
            <a:r>
              <a:rPr lang="ru-RU" b="0" i="0" dirty="0">
                <a:solidFill>
                  <a:srgbClr val="222222"/>
                </a:solidFill>
                <a:effectLst/>
                <a:latin typeface="Helvetica" panose="020B0604020202020204" pitchFamily="34" charset="0"/>
              </a:rPr>
              <a:t> - чтение, "загрузка" из памяти в регистр, </a:t>
            </a:r>
            <a:r>
              <a:rPr lang="ru-RU" b="0" i="0" dirty="0" err="1">
                <a:solidFill>
                  <a:srgbClr val="222222"/>
                </a:solidFill>
                <a:effectLst/>
                <a:latin typeface="Helvetica" panose="020B0604020202020204" pitchFamily="34" charset="0"/>
              </a:rPr>
              <a:t>Store</a:t>
            </a:r>
            <a:r>
              <a:rPr lang="ru-RU" b="0" i="0" dirty="0">
                <a:solidFill>
                  <a:srgbClr val="222222"/>
                </a:solidFill>
                <a:effectLst/>
                <a:latin typeface="Helvetica" panose="020B0604020202020204" pitchFamily="34" charset="0"/>
              </a:rPr>
              <a:t> - запись в память из регистра. Барьер - это специальная инструкция процессора, которая приводит к ожиданию окончания некоторых операций.</a:t>
            </a:r>
          </a:p>
        </p:txBody>
      </p:sp>
    </p:spTree>
    <p:extLst>
      <p:ext uri="{BB962C8B-B14F-4D97-AF65-F5344CB8AC3E}">
        <p14:creationId xmlns:p14="http://schemas.microsoft.com/office/powerpoint/2010/main" val="2326135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 отдельности эти барьеры обычно почти бесполезны. Каждый из них в одиночку не сильно что поменял бы. Не на всех процессорах даже есть инструкции для отдельных барьеров. Все 4 барьера - это скорее теоретическая модель. Но объединения эффектов нескольких барьеров весьма полезны. К примеру, </a:t>
            </a:r>
            <a:r>
              <a:rPr lang="ru-RU" b="0" i="0" dirty="0" err="1">
                <a:solidFill>
                  <a:srgbClr val="222222"/>
                </a:solidFill>
                <a:effectLst/>
                <a:latin typeface="Helvetica" panose="020B0604020202020204" pitchFamily="34" charset="0"/>
              </a:rPr>
              <a:t>LoadLoad</a:t>
            </a:r>
            <a:r>
              <a:rPr lang="ru-RU" b="0" i="0" dirty="0">
                <a:solidFill>
                  <a:srgbClr val="222222"/>
                </a:solidFill>
                <a:effectLst/>
                <a:latin typeface="Helvetica" panose="020B0604020202020204" pitchFamily="34" charset="0"/>
              </a:rPr>
              <a:t> + </a:t>
            </a:r>
            <a:r>
              <a:rPr lang="ru-RU" b="0" i="0" dirty="0" err="1">
                <a:solidFill>
                  <a:srgbClr val="222222"/>
                </a:solidFill>
                <a:effectLst/>
                <a:latin typeface="Helvetica" panose="020B0604020202020204" pitchFamily="34" charset="0"/>
              </a:rPr>
              <a:t>LoadStore</a:t>
            </a:r>
            <a:r>
              <a:rPr lang="ru-RU" b="0" i="0" dirty="0">
                <a:solidFill>
                  <a:srgbClr val="222222"/>
                </a:solidFill>
                <a:effectLst/>
                <a:latin typeface="Helvetica" panose="020B0604020202020204" pitchFamily="34" charset="0"/>
              </a:rPr>
              <a:t> барьер - это так называемый </a:t>
            </a:r>
            <a:r>
              <a:rPr lang="ru-RU" b="0" i="0" dirty="0" err="1">
                <a:solidFill>
                  <a:srgbClr val="222222"/>
                </a:solidFill>
                <a:effectLst/>
                <a:latin typeface="Helvetica" panose="020B0604020202020204" pitchFamily="34" charset="0"/>
              </a:rPr>
              <a:t>Acquire</a:t>
            </a:r>
            <a:r>
              <a:rPr lang="ru-RU" b="0" i="0" dirty="0">
                <a:solidFill>
                  <a:srgbClr val="222222"/>
                </a:solidFill>
                <a:effectLst/>
                <a:latin typeface="Helvetica" panose="020B0604020202020204" pitchFamily="34" charset="0"/>
              </a:rPr>
              <a:t> барьер. Еще его называют </a:t>
            </a:r>
            <a:r>
              <a:rPr lang="ru-RU" b="0" i="0" dirty="0" err="1">
                <a:solidFill>
                  <a:srgbClr val="222222"/>
                </a:solidFill>
                <a:effectLst/>
                <a:latin typeface="Helvetica" panose="020B0604020202020204" pitchFamily="34" charset="0"/>
              </a:rPr>
              <a:t>Acquire-Read</a:t>
            </a:r>
            <a:r>
              <a:rPr lang="ru-RU" b="0" i="0" dirty="0">
                <a:solidFill>
                  <a:srgbClr val="222222"/>
                </a:solidFill>
                <a:effectLst/>
                <a:latin typeface="Helvetica" panose="020B0604020202020204" pitchFamily="34" charset="0"/>
              </a:rPr>
              <a:t> барьер. Никакая инструкция не начнется раньше, чем закончится чтение на таком барьере. </a:t>
            </a:r>
            <a:r>
              <a:rPr lang="ru-RU" b="0" i="0" dirty="0" err="1">
                <a:solidFill>
                  <a:srgbClr val="222222"/>
                </a:solidFill>
                <a:effectLst/>
                <a:latin typeface="Helvetica" panose="020B0604020202020204" pitchFamily="34" charset="0"/>
              </a:rPr>
              <a:t>LoadStore</a:t>
            </a:r>
            <a:r>
              <a:rPr lang="ru-RU" b="0" i="0" dirty="0">
                <a:solidFill>
                  <a:srgbClr val="222222"/>
                </a:solidFill>
                <a:effectLst/>
                <a:latin typeface="Helvetica" panose="020B0604020202020204" pitchFamily="34" charset="0"/>
              </a:rPr>
              <a:t> + </a:t>
            </a:r>
            <a:r>
              <a:rPr lang="ru-RU" b="0" i="0" dirty="0" err="1">
                <a:solidFill>
                  <a:srgbClr val="222222"/>
                </a:solidFill>
                <a:effectLst/>
                <a:latin typeface="Helvetica" panose="020B0604020202020204" pitchFamily="34" charset="0"/>
              </a:rPr>
              <a:t>StoreStore</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Release</a:t>
            </a:r>
            <a:r>
              <a:rPr lang="ru-RU" b="0" i="0" dirty="0">
                <a:solidFill>
                  <a:srgbClr val="222222"/>
                </a:solidFill>
                <a:effectLst/>
                <a:latin typeface="Helvetica" panose="020B0604020202020204" pitchFamily="34" charset="0"/>
              </a:rPr>
              <a:t> барьер. Еще его называют </a:t>
            </a:r>
            <a:r>
              <a:rPr lang="ru-RU" b="0" i="0" dirty="0" err="1">
                <a:solidFill>
                  <a:srgbClr val="222222"/>
                </a:solidFill>
                <a:effectLst/>
                <a:latin typeface="Helvetica" panose="020B0604020202020204" pitchFamily="34" charset="0"/>
              </a:rPr>
              <a:t>Release-Write</a:t>
            </a:r>
            <a:r>
              <a:rPr lang="ru-RU" b="0" i="0" dirty="0">
                <a:solidFill>
                  <a:srgbClr val="222222"/>
                </a:solidFill>
                <a:effectLst/>
                <a:latin typeface="Helvetica" panose="020B0604020202020204" pitchFamily="34" charset="0"/>
              </a:rPr>
              <a:t> барьер. Запись с таким барьером не начнется, пока не закончатся все предыдущие инструкции. Есть еще полный барьер, который включает в себя все, вместе со </a:t>
            </a:r>
            <a:r>
              <a:rPr lang="ru-RU" b="0" i="0" dirty="0" err="1">
                <a:solidFill>
                  <a:srgbClr val="222222"/>
                </a:solidFill>
                <a:effectLst/>
                <a:latin typeface="Helvetica" panose="020B0604020202020204" pitchFamily="34" charset="0"/>
              </a:rPr>
              <a:t>StoreLoad</a:t>
            </a:r>
            <a:r>
              <a:rPr lang="ru-RU" b="0" i="0" dirty="0">
                <a:solidFill>
                  <a:srgbClr val="222222"/>
                </a:solidFill>
                <a:effectLst/>
                <a:latin typeface="Helvetica" panose="020B0604020202020204" pitchFamily="34" charset="0"/>
              </a:rPr>
              <a:t>. В примере про XY пару слайдов назад помогает только полный барьер.</a:t>
            </a:r>
          </a:p>
        </p:txBody>
      </p:sp>
    </p:spTree>
    <p:extLst>
      <p:ext uri="{BB962C8B-B14F-4D97-AF65-F5344CB8AC3E}">
        <p14:creationId xmlns:p14="http://schemas.microsoft.com/office/powerpoint/2010/main" val="4120476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err="1">
                <a:solidFill>
                  <a:srgbClr val="222222"/>
                </a:solidFill>
                <a:effectLst/>
                <a:latin typeface="Helvetica" panose="020B0604020202020204" pitchFamily="34" charset="0"/>
              </a:rPr>
              <a:t>Acquire-Release</a:t>
            </a:r>
            <a:r>
              <a:rPr lang="ru-RU" b="0" i="0" dirty="0">
                <a:solidFill>
                  <a:srgbClr val="222222"/>
                </a:solidFill>
                <a:effectLst/>
                <a:latin typeface="Helvetica" panose="020B0604020202020204" pitchFamily="34" charset="0"/>
              </a:rPr>
              <a:t> позволяют починить первый пример про флаг выставляемый в одном потоке, и читаемый в другом. Теперь если поток 2 хочет выставить флаг готовности, все предыдущие операции перед этим будут завершены. В потоке 1 гарантируется, что процессор не будет пытаться выполнить ничего следующего за проверкой флага, пока его чтение не кончится.</a:t>
            </a:r>
          </a:p>
        </p:txBody>
      </p:sp>
    </p:spTree>
    <p:extLst>
      <p:ext uri="{BB962C8B-B14F-4D97-AF65-F5344CB8AC3E}">
        <p14:creationId xmlns:p14="http://schemas.microsoft.com/office/powerpoint/2010/main" val="2672141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Компилятор предоставляет расширения, позволяющие сгенерировать барьеры. Это те же инструкции, что были использованы в примерах ранее. Работали они атомарно за счет того, что использовали барьеры. Набор команд __</a:t>
            </a:r>
            <a:r>
              <a:rPr lang="ru-RU" b="0" i="0" dirty="0" err="1">
                <a:solidFill>
                  <a:srgbClr val="222222"/>
                </a:solidFill>
                <a:effectLst/>
                <a:latin typeface="Helvetica" panose="020B0604020202020204" pitchFamily="34" charset="0"/>
              </a:rPr>
              <a:t>sync</a:t>
            </a:r>
            <a:r>
              <a:rPr lang="ru-RU" b="0" i="0" dirty="0">
                <a:solidFill>
                  <a:srgbClr val="222222"/>
                </a:solidFill>
                <a:effectLst/>
                <a:latin typeface="Helvetica" panose="020B0604020202020204" pitchFamily="34" charset="0"/>
              </a:rPr>
              <a:t>_* устарел, и не дает выбора когда какой барьер использовать. Более современный набор - __</a:t>
            </a:r>
            <a:r>
              <a:rPr lang="ru-RU" b="0" i="0" dirty="0" err="1">
                <a:solidFill>
                  <a:srgbClr val="222222"/>
                </a:solidFill>
                <a:effectLst/>
                <a:latin typeface="Helvetica" panose="020B0604020202020204" pitchFamily="34" charset="0"/>
              </a:rPr>
              <a:t>atomic</a:t>
            </a:r>
            <a:r>
              <a:rPr lang="ru-RU" b="0" i="0" dirty="0">
                <a:solidFill>
                  <a:srgbClr val="222222"/>
                </a:solidFill>
                <a:effectLst/>
                <a:latin typeface="Helvetica" panose="020B0604020202020204" pitchFamily="34" charset="0"/>
              </a:rPr>
              <a:t>_*, здесь можно выбирать тип барьера. Можно видеть, что на выбор предоставлено целых 6 барьеров, но по сути это все комбинации тех четырех.</a:t>
            </a:r>
          </a:p>
        </p:txBody>
      </p:sp>
    </p:spTree>
    <p:extLst>
      <p:ext uri="{BB962C8B-B14F-4D97-AF65-F5344CB8AC3E}">
        <p14:creationId xmlns:p14="http://schemas.microsoft.com/office/powerpoint/2010/main" val="255735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abc1c5b1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77800" marR="177800" lvl="0" indent="0" algn="l" rtl="0">
              <a:lnSpc>
                <a:spcPct val="140000"/>
              </a:lnSpc>
              <a:spcBef>
                <a:spcPts val="0"/>
              </a:spcBef>
              <a:spcAft>
                <a:spcPts val="0"/>
              </a:spcAft>
              <a:buNone/>
            </a:pPr>
            <a:endParaRPr dirty="0"/>
          </a:p>
        </p:txBody>
      </p:sp>
      <p:sp>
        <p:nvSpPr>
          <p:cNvPr id="449" name="Google Shape;449;gcabc1c5b1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Зная о барьерах можно теперь сделать более эффективный </a:t>
            </a:r>
            <a:r>
              <a:rPr lang="ru-RU" b="0" i="0" dirty="0" err="1">
                <a:solidFill>
                  <a:srgbClr val="222222"/>
                </a:solidFill>
                <a:effectLst/>
                <a:latin typeface="Helvetica" panose="020B0604020202020204" pitchFamily="34" charset="0"/>
              </a:rPr>
              <a:t>спинлок</a:t>
            </a:r>
            <a:r>
              <a:rPr lang="ru-RU" b="0" i="0" dirty="0">
                <a:solidFill>
                  <a:srgbClr val="222222"/>
                </a:solidFill>
                <a:effectLst/>
                <a:latin typeface="Helvetica" panose="020B0604020202020204" pitchFamily="34" charset="0"/>
              </a:rPr>
              <a:t> при помощи </a:t>
            </a:r>
            <a:r>
              <a:rPr lang="ru-RU" b="0" i="0" dirty="0" err="1">
                <a:solidFill>
                  <a:srgbClr val="222222"/>
                </a:solidFill>
                <a:effectLst/>
                <a:latin typeface="Helvetica" panose="020B0604020202020204" pitchFamily="34" charset="0"/>
              </a:rPr>
              <a:t>Acquire</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Release</a:t>
            </a:r>
            <a:r>
              <a:rPr lang="ru-RU" b="0" i="0" dirty="0">
                <a:solidFill>
                  <a:srgbClr val="222222"/>
                </a:solidFill>
                <a:effectLst/>
                <a:latin typeface="Helvetica" panose="020B0604020202020204" pitchFamily="34" charset="0"/>
              </a:rPr>
              <a:t> барьеров. </a:t>
            </a:r>
            <a:r>
              <a:rPr lang="ru-RU" b="0" i="0" dirty="0" err="1">
                <a:solidFill>
                  <a:srgbClr val="222222"/>
                </a:solidFill>
                <a:effectLst/>
                <a:latin typeface="Helvetica" panose="020B0604020202020204" pitchFamily="34" charset="0"/>
              </a:rPr>
              <a:t>Acquire</a:t>
            </a:r>
            <a:r>
              <a:rPr lang="ru-RU" b="0" i="0" dirty="0">
                <a:solidFill>
                  <a:srgbClr val="222222"/>
                </a:solidFill>
                <a:effectLst/>
                <a:latin typeface="Helvetica" panose="020B0604020202020204" pitchFamily="34" charset="0"/>
              </a:rPr>
              <a:t> на взятие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не позволить начать выполнять критическую секцию кода раньше времени. </a:t>
            </a:r>
            <a:r>
              <a:rPr lang="ru-RU" b="0" i="0" dirty="0" err="1">
                <a:solidFill>
                  <a:srgbClr val="222222"/>
                </a:solidFill>
                <a:effectLst/>
                <a:latin typeface="Helvetica" panose="020B0604020202020204" pitchFamily="34" charset="0"/>
              </a:rPr>
              <a:t>Release</a:t>
            </a:r>
            <a:r>
              <a:rPr lang="ru-RU" b="0" i="0" dirty="0">
                <a:solidFill>
                  <a:srgbClr val="222222"/>
                </a:solidFill>
                <a:effectLst/>
                <a:latin typeface="Helvetica" panose="020B0604020202020204" pitchFamily="34" charset="0"/>
              </a:rPr>
              <a:t> на освобождение не позволить освободить критическую секцию, пока все ее операции не завершатся.</a:t>
            </a:r>
          </a:p>
        </p:txBody>
      </p:sp>
    </p:spTree>
    <p:extLst>
      <p:ext uri="{BB962C8B-B14F-4D97-AF65-F5344CB8AC3E}">
        <p14:creationId xmlns:p14="http://schemas.microsoft.com/office/powerpoint/2010/main" val="1665330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уже довольно долго смотрим __</a:t>
            </a:r>
            <a:r>
              <a:rPr lang="ru-RU" b="0" i="0" dirty="0" err="1">
                <a:solidFill>
                  <a:srgbClr val="222222"/>
                </a:solidFill>
                <a:effectLst/>
                <a:latin typeface="Helvetica" panose="020B0604020202020204" pitchFamily="34" charset="0"/>
              </a:rPr>
              <a:t>sync</a:t>
            </a:r>
            <a:r>
              <a:rPr lang="ru-RU" b="0" i="0" dirty="0">
                <a:solidFill>
                  <a:srgbClr val="222222"/>
                </a:solidFill>
                <a:effectLst/>
                <a:latin typeface="Helvetica" panose="020B0604020202020204" pitchFamily="34" charset="0"/>
              </a:rPr>
              <a:t>_*,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но это все вещи не слишком переносимые. Системные вызовы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специфичны для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Их нет в других ядрах, и там потоки и </a:t>
            </a:r>
            <a:r>
              <a:rPr lang="ru-RU" b="0" i="0" dirty="0" err="1">
                <a:solidFill>
                  <a:srgbClr val="222222"/>
                </a:solidFill>
                <a:effectLst/>
                <a:latin typeface="Helvetica" panose="020B0604020202020204" pitchFamily="34" charset="0"/>
              </a:rPr>
              <a:t>мьютексты</a:t>
            </a:r>
            <a:r>
              <a:rPr lang="ru-RU" b="0" i="0" dirty="0">
                <a:solidFill>
                  <a:srgbClr val="222222"/>
                </a:solidFill>
                <a:effectLst/>
                <a:latin typeface="Helvetica" panose="020B0604020202020204" pitchFamily="34" charset="0"/>
              </a:rPr>
              <a:t> создаются иначе. Кроме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нигде больше нет такого, что поток = процесс с </a:t>
            </a:r>
            <a:r>
              <a:rPr lang="ru-RU" b="0" i="0" dirty="0" err="1">
                <a:solidFill>
                  <a:srgbClr val="222222"/>
                </a:solidFill>
                <a:effectLst/>
                <a:latin typeface="Helvetica" panose="020B0604020202020204" pitchFamily="34" charset="0"/>
              </a:rPr>
              <a:t>расшаренными</a:t>
            </a:r>
            <a:r>
              <a:rPr lang="ru-RU" b="0" i="0" dirty="0">
                <a:solidFill>
                  <a:srgbClr val="222222"/>
                </a:solidFill>
                <a:effectLst/>
                <a:latin typeface="Helvetica" panose="020B0604020202020204" pitchFamily="34" charset="0"/>
              </a:rPr>
              <a:t> ресурсами, а мьютекс - это просто число. Что касается __</a:t>
            </a:r>
            <a:r>
              <a:rPr lang="ru-RU" b="0" i="0" dirty="0" err="1">
                <a:solidFill>
                  <a:srgbClr val="222222"/>
                </a:solidFill>
                <a:effectLst/>
                <a:latin typeface="Helvetica" panose="020B0604020202020204" pitchFamily="34" charset="0"/>
              </a:rPr>
              <a:t>sync</a:t>
            </a:r>
            <a:r>
              <a:rPr lang="ru-RU" b="0" i="0" dirty="0">
                <a:solidFill>
                  <a:srgbClr val="222222"/>
                </a:solidFill>
                <a:effectLst/>
                <a:latin typeface="Helvetica" panose="020B0604020202020204" pitchFamily="34" charset="0"/>
              </a:rPr>
              <a:t> - эти команды специфичны для компилятора </a:t>
            </a:r>
            <a:r>
              <a:rPr lang="ru-RU" b="0" i="0" dirty="0" err="1">
                <a:solidFill>
                  <a:srgbClr val="222222"/>
                </a:solidFill>
                <a:effectLst/>
                <a:latin typeface="Helvetica" panose="020B0604020202020204" pitchFamily="34" charset="0"/>
              </a:rPr>
              <a:t>gcc</a:t>
            </a:r>
            <a:r>
              <a:rPr lang="ru-RU" b="0" i="0" dirty="0">
                <a:solidFill>
                  <a:srgbClr val="222222"/>
                </a:solidFill>
                <a:effectLst/>
                <a:latin typeface="Helvetica" panose="020B0604020202020204" pitchFamily="34" charset="0"/>
              </a:rPr>
              <a:t>. Они могут быть в других компиляторах, но это не гарантируется. Какая-то беда с переносимостью.</a:t>
            </a:r>
          </a:p>
        </p:txBody>
      </p:sp>
    </p:spTree>
    <p:extLst>
      <p:ext uri="{BB962C8B-B14F-4D97-AF65-F5344CB8AC3E}">
        <p14:creationId xmlns:p14="http://schemas.microsoft.com/office/powerpoint/2010/main" val="2574247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Чтобы в пользовательском приложении не задумываться про то, на каком оно будет работать ядре, каким компилятором его будут собирать, есть стандарт интерфейсов к управлению потоками и методами их синхронизации - POSIX </a:t>
            </a:r>
            <a:r>
              <a:rPr lang="ru-RU" b="0" i="0" dirty="0" err="1">
                <a:solidFill>
                  <a:srgbClr val="222222"/>
                </a:solidFill>
                <a:effectLst/>
                <a:latin typeface="Helvetica" panose="020B0604020202020204" pitchFamily="34" charset="0"/>
              </a:rPr>
              <a:t>threads</a:t>
            </a:r>
            <a:r>
              <a:rPr lang="ru-RU" b="0" i="0" dirty="0">
                <a:solidFill>
                  <a:srgbClr val="222222"/>
                </a:solidFill>
                <a:effectLst/>
                <a:latin typeface="Helvetica" panose="020B0604020202020204" pitchFamily="34" charset="0"/>
              </a:rPr>
              <a:t>, или </a:t>
            </a:r>
            <a:r>
              <a:rPr lang="ru-RU" b="0" i="0" dirty="0" err="1">
                <a:solidFill>
                  <a:srgbClr val="222222"/>
                </a:solidFill>
                <a:effectLst/>
                <a:latin typeface="Helvetica" panose="020B0604020202020204" pitchFamily="34" charset="0"/>
              </a:rPr>
              <a:t>pthreads</a:t>
            </a:r>
            <a:r>
              <a:rPr lang="ru-RU" b="0" i="0" dirty="0">
                <a:solidFill>
                  <a:srgbClr val="222222"/>
                </a:solidFill>
                <a:effectLst/>
                <a:latin typeface="Helvetica" panose="020B0604020202020204" pitchFamily="34" charset="0"/>
              </a:rPr>
              <a:t>, и одноименная библиотека. В случае линукс и </a:t>
            </a:r>
            <a:r>
              <a:rPr lang="ru-RU" b="0" i="0" dirty="0" err="1">
                <a:solidFill>
                  <a:srgbClr val="222222"/>
                </a:solidFill>
                <a:effectLst/>
                <a:latin typeface="Helvetica" panose="020B0604020202020204" pitchFamily="34" charset="0"/>
              </a:rPr>
              <a:t>gcc</a:t>
            </a:r>
            <a:r>
              <a:rPr lang="ru-RU" b="0" i="0" dirty="0">
                <a:solidFill>
                  <a:srgbClr val="222222"/>
                </a:solidFill>
                <a:effectLst/>
                <a:latin typeface="Helvetica" panose="020B0604020202020204" pitchFamily="34" charset="0"/>
              </a:rPr>
              <a:t> это надстройка над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__</a:t>
            </a:r>
            <a:r>
              <a:rPr lang="ru-RU" b="0" i="0" dirty="0" err="1">
                <a:solidFill>
                  <a:srgbClr val="222222"/>
                </a:solidFill>
                <a:effectLst/>
                <a:latin typeface="Helvetica" panose="020B0604020202020204" pitchFamily="34" charset="0"/>
              </a:rPr>
              <a:t>sync</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В других ОС и компиляторах может быть иначе, но интерфейс везде одинаковый.</a:t>
            </a:r>
          </a:p>
        </p:txBody>
      </p:sp>
    </p:spTree>
    <p:extLst>
      <p:ext uri="{BB962C8B-B14F-4D97-AF65-F5344CB8AC3E}">
        <p14:creationId xmlns:p14="http://schemas.microsoft.com/office/powerpoint/2010/main" val="1730070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Тип потока в </a:t>
            </a:r>
            <a:r>
              <a:rPr lang="ru-RU" b="0" i="0" dirty="0" err="1">
                <a:solidFill>
                  <a:srgbClr val="222222"/>
                </a:solidFill>
                <a:effectLst/>
                <a:latin typeface="Helvetica" panose="020B0604020202020204" pitchFamily="34" charset="0"/>
              </a:rPr>
              <a:t>pthreads</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pthread_t</a:t>
            </a:r>
            <a:r>
              <a:rPr lang="ru-RU" b="0" i="0" dirty="0">
                <a:solidFill>
                  <a:srgbClr val="222222"/>
                </a:solidFill>
                <a:effectLst/>
                <a:latin typeface="Helvetica" panose="020B0604020202020204" pitchFamily="34" charset="0"/>
              </a:rPr>
              <a:t>. Это может быть структура, может быть число. Через нее происходит вся работа с потоками. Для создания потока используется функция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Она принимает функцию для запуска в отдельном </a:t>
            </a:r>
            <a:r>
              <a:rPr lang="ru-RU" b="0" i="0" dirty="0" err="1">
                <a:solidFill>
                  <a:srgbClr val="222222"/>
                </a:solidFill>
                <a:effectLst/>
                <a:latin typeface="Helvetica" panose="020B0604020202020204" pitchFamily="34" charset="0"/>
              </a:rPr>
              <a:t>треде</a:t>
            </a:r>
            <a:r>
              <a:rPr lang="ru-RU" b="0" i="0" dirty="0">
                <a:solidFill>
                  <a:srgbClr val="222222"/>
                </a:solidFill>
                <a:effectLst/>
                <a:latin typeface="Helvetica" panose="020B0604020202020204" pitchFamily="34" charset="0"/>
              </a:rPr>
              <a:t>, выходной параметр для </a:t>
            </a:r>
            <a:r>
              <a:rPr lang="ru-RU" b="0" i="0" dirty="0" err="1">
                <a:solidFill>
                  <a:srgbClr val="222222"/>
                </a:solidFill>
                <a:effectLst/>
                <a:latin typeface="Helvetica" panose="020B0604020202020204" pitchFamily="34" charset="0"/>
              </a:rPr>
              <a:t>pthread_t</a:t>
            </a:r>
            <a:r>
              <a:rPr lang="ru-RU" b="0" i="0" dirty="0">
                <a:solidFill>
                  <a:srgbClr val="222222"/>
                </a:solidFill>
                <a:effectLst/>
                <a:latin typeface="Helvetica" panose="020B0604020202020204" pitchFamily="34" charset="0"/>
              </a:rPr>
              <a:t>, аргументы функции. Очень похоже на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Но на этом интерфейс не ограничивается - еще есть </a:t>
            </a:r>
            <a:r>
              <a:rPr lang="ru-RU" b="0" i="0" dirty="0" err="1">
                <a:solidFill>
                  <a:srgbClr val="222222"/>
                </a:solidFill>
                <a:effectLst/>
                <a:latin typeface="Helvetica" panose="020B0604020202020204" pitchFamily="34" charset="0"/>
              </a:rPr>
              <a:t>pthread_join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pthread_cancel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колбеки</a:t>
            </a:r>
            <a:r>
              <a:rPr lang="ru-RU" b="0" i="0" dirty="0">
                <a:solidFill>
                  <a:srgbClr val="222222"/>
                </a:solidFill>
                <a:effectLst/>
                <a:latin typeface="Helvetica" panose="020B0604020202020204" pitchFamily="34" charset="0"/>
              </a:rPr>
              <a:t> на завершение потока - довольно много всего. В ядре этого явно нет, там вообще разницы между потоком/процессом нет. Где тогда это все лежит? В </a:t>
            </a:r>
            <a:r>
              <a:rPr lang="ru-RU" b="0" i="0" dirty="0" err="1">
                <a:solidFill>
                  <a:srgbClr val="222222"/>
                </a:solidFill>
                <a:effectLst/>
                <a:latin typeface="Helvetica" panose="020B0604020202020204" pitchFamily="34" charset="0"/>
              </a:rPr>
              <a:t>user-space</a:t>
            </a:r>
            <a:r>
              <a:rPr lang="ru-RU" b="0" i="0" dirty="0">
                <a:solidFill>
                  <a:srgbClr val="222222"/>
                </a:solidFill>
                <a:effectLst/>
                <a:latin typeface="Helvetica" panose="020B0604020202020204" pitchFamily="34" charset="0"/>
              </a:rPr>
              <a:t>. Библиотека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создавая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к каждому прикрепляет разные метаданные, по которым можно управлять потоком из других потоков, получить возвращаемое значение и </a:t>
            </a:r>
            <a:r>
              <a:rPr lang="ru-RU" b="0" i="0" dirty="0" err="1">
                <a:solidFill>
                  <a:srgbClr val="222222"/>
                </a:solidFill>
                <a:effectLst/>
                <a:latin typeface="Helvetica" panose="020B0604020202020204" pitchFamily="34" charset="0"/>
              </a:rPr>
              <a:t>тд</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2798340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 будет, если я попробую использовать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функции с потоком, который я создал через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Да ничего. Самый первый поток, который запускается ядром, он же не через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создается и ничего. Дело в том, что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функции внутри сперва всегда проверяют, знаком ли им текущий поток? Если нет, то его быстро оборачивают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и продолжают работу.</a:t>
            </a:r>
          </a:p>
        </p:txBody>
      </p:sp>
    </p:spTree>
    <p:extLst>
      <p:ext uri="{BB962C8B-B14F-4D97-AF65-F5344CB8AC3E}">
        <p14:creationId xmlns:p14="http://schemas.microsoft.com/office/powerpoint/2010/main" val="2724771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Поскольку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создает для каждого своего потока метаданные, то их надо когда-то освобождать. И не совсем понятно, когда. Тут тоже самое, что с зомби процессами. Освободить метаданные потока нельзя до тех пор, пока над ним явно не позовут </a:t>
            </a:r>
            <a:r>
              <a:rPr lang="ru-RU" b="0" i="0" dirty="0" err="1">
                <a:solidFill>
                  <a:srgbClr val="222222"/>
                </a:solidFill>
                <a:effectLst/>
                <a:latin typeface="Helvetica" panose="020B0604020202020204" pitchFamily="34" charset="0"/>
              </a:rPr>
              <a:t>pthread_join</a:t>
            </a:r>
            <a:r>
              <a:rPr lang="ru-RU" b="0" i="0" dirty="0">
                <a:solidFill>
                  <a:srgbClr val="222222"/>
                </a:solidFill>
                <a:effectLst/>
                <a:latin typeface="Helvetica" panose="020B0604020202020204" pitchFamily="34" charset="0"/>
              </a:rPr>
              <a:t>. Это как </a:t>
            </a:r>
            <a:r>
              <a:rPr lang="ru-RU" b="0" i="0" dirty="0" err="1">
                <a:solidFill>
                  <a:srgbClr val="222222"/>
                </a:solidFill>
                <a:effectLst/>
                <a:latin typeface="Helvetica" panose="020B0604020202020204" pitchFamily="34" charset="0"/>
              </a:rPr>
              <a:t>wait</a:t>
            </a:r>
            <a:r>
              <a:rPr lang="ru-RU" b="0" i="0" dirty="0">
                <a:solidFill>
                  <a:srgbClr val="222222"/>
                </a:solidFill>
                <a:effectLst/>
                <a:latin typeface="Helvetica" panose="020B0604020202020204" pitchFamily="34" charset="0"/>
              </a:rPr>
              <a:t>() для процессов - через </a:t>
            </a:r>
            <a:r>
              <a:rPr lang="ru-RU" b="0" i="0" dirty="0" err="1">
                <a:solidFill>
                  <a:srgbClr val="222222"/>
                </a:solidFill>
                <a:effectLst/>
                <a:latin typeface="Helvetica" panose="020B0604020202020204" pitchFamily="34" charset="0"/>
              </a:rPr>
              <a:t>join</a:t>
            </a:r>
            <a:r>
              <a:rPr lang="ru-RU" b="0" i="0" dirty="0">
                <a:solidFill>
                  <a:srgbClr val="222222"/>
                </a:solidFill>
                <a:effectLst/>
                <a:latin typeface="Helvetica" panose="020B0604020202020204" pitchFamily="34" charset="0"/>
              </a:rPr>
              <a:t> можно получить результат завершения работы потока. </a:t>
            </a:r>
            <a:r>
              <a:rPr lang="ru-RU" b="0" i="0" dirty="0" err="1">
                <a:solidFill>
                  <a:srgbClr val="222222"/>
                </a:solidFill>
                <a:effectLst/>
                <a:latin typeface="Helvetica" panose="020B0604020202020204" pitchFamily="34" charset="0"/>
              </a:rPr>
              <a:t>pthread_join</a:t>
            </a:r>
            <a:r>
              <a:rPr lang="ru-RU" b="0" i="0" dirty="0">
                <a:solidFill>
                  <a:srgbClr val="222222"/>
                </a:solidFill>
                <a:effectLst/>
                <a:latin typeface="Helvetica" panose="020B0604020202020204" pitchFamily="34" charset="0"/>
              </a:rPr>
              <a:t> принимает идентификатор потока и ждет пока он завершится, достает его результат и удаляет метаданные. Давайте посмотрим, как это может выглядеть в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Будем делать свою библиотеку.</a:t>
            </a:r>
          </a:p>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91443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Я создал структуру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как сочетание </a:t>
            </a:r>
            <a:r>
              <a:rPr lang="ru-RU" b="0" i="0" dirty="0" err="1">
                <a:solidFill>
                  <a:srgbClr val="222222"/>
                </a:solidFill>
                <a:effectLst/>
                <a:latin typeface="Helvetica" panose="020B0604020202020204" pitchFamily="34" charset="0"/>
              </a:rPr>
              <a:t>clone-thread</a:t>
            </a:r>
            <a:r>
              <a:rPr lang="ru-RU" b="0" i="0" dirty="0">
                <a:solidFill>
                  <a:srgbClr val="222222"/>
                </a:solidFill>
                <a:effectLst/>
                <a:latin typeface="Helvetica" panose="020B0604020202020204" pitchFamily="34" charset="0"/>
              </a:rPr>
              <a:t>. Она в себе хранит стек, код возврата, функцию и все такое. И есть функция </a:t>
            </a:r>
            <a:r>
              <a:rPr lang="ru-RU" b="0" i="0" dirty="0" err="1">
                <a:solidFill>
                  <a:srgbClr val="222222"/>
                </a:solidFill>
                <a:effectLst/>
                <a:latin typeface="Helvetica" panose="020B0604020202020204" pitchFamily="34" charset="0"/>
              </a:rPr>
              <a:t>cthread_create</a:t>
            </a:r>
            <a:r>
              <a:rPr lang="ru-RU" b="0" i="0" dirty="0">
                <a:solidFill>
                  <a:srgbClr val="222222"/>
                </a:solidFill>
                <a:effectLst/>
                <a:latin typeface="Helvetica" panose="020B0604020202020204" pitchFamily="34" charset="0"/>
              </a:rPr>
              <a:t>. Она очень похожа на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Но запускает она почему-то не переданную функцию, 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Почему? Все дело в том, что если сразу запустить здесь функцию пользователя, то потеряется код возврата и никто не выставит флаг того, что поток завершился.</a:t>
            </a:r>
          </a:p>
        </p:txBody>
      </p:sp>
    </p:spTree>
    <p:extLst>
      <p:ext uri="{BB962C8B-B14F-4D97-AF65-F5344CB8AC3E}">
        <p14:creationId xmlns:p14="http://schemas.microsoft.com/office/powerpoint/2010/main" val="167098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Я создал структуру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как сочетание </a:t>
            </a:r>
            <a:r>
              <a:rPr lang="ru-RU" b="0" i="0" dirty="0" err="1">
                <a:solidFill>
                  <a:srgbClr val="222222"/>
                </a:solidFill>
                <a:effectLst/>
                <a:latin typeface="Helvetica" panose="020B0604020202020204" pitchFamily="34" charset="0"/>
              </a:rPr>
              <a:t>clone-thread</a:t>
            </a:r>
            <a:r>
              <a:rPr lang="ru-RU" b="0" i="0" dirty="0">
                <a:solidFill>
                  <a:srgbClr val="222222"/>
                </a:solidFill>
                <a:effectLst/>
                <a:latin typeface="Helvetica" panose="020B0604020202020204" pitchFamily="34" charset="0"/>
              </a:rPr>
              <a:t>. Она в себе хранит стек, код возврата, функцию и все такое. И есть функция </a:t>
            </a:r>
            <a:r>
              <a:rPr lang="ru-RU" b="0" i="0" dirty="0" err="1">
                <a:solidFill>
                  <a:srgbClr val="222222"/>
                </a:solidFill>
                <a:effectLst/>
                <a:latin typeface="Helvetica" panose="020B0604020202020204" pitchFamily="34" charset="0"/>
              </a:rPr>
              <a:t>cthread_create</a:t>
            </a:r>
            <a:r>
              <a:rPr lang="ru-RU" b="0" i="0" dirty="0">
                <a:solidFill>
                  <a:srgbClr val="222222"/>
                </a:solidFill>
                <a:effectLst/>
                <a:latin typeface="Helvetica" panose="020B0604020202020204" pitchFamily="34" charset="0"/>
              </a:rPr>
              <a:t>. Она очень похожа на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Но запускает она почему-то не переданную функцию, 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Почему? Все дело в том, что если сразу запустить здесь функцию пользователя, то потеряется код возврата и никто не выставит флаг того, что поток завершился.</a:t>
            </a:r>
          </a:p>
        </p:txBody>
      </p:sp>
    </p:spTree>
    <p:extLst>
      <p:ext uri="{BB962C8B-B14F-4D97-AF65-F5344CB8AC3E}">
        <p14:creationId xmlns:p14="http://schemas.microsoft.com/office/powerpoint/2010/main" val="2910301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Я создал структуру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как сочетание </a:t>
            </a:r>
            <a:r>
              <a:rPr lang="ru-RU" b="0" i="0" dirty="0" err="1">
                <a:solidFill>
                  <a:srgbClr val="222222"/>
                </a:solidFill>
                <a:effectLst/>
                <a:latin typeface="Helvetica" panose="020B0604020202020204" pitchFamily="34" charset="0"/>
              </a:rPr>
              <a:t>clone-thread</a:t>
            </a:r>
            <a:r>
              <a:rPr lang="ru-RU" b="0" i="0" dirty="0">
                <a:solidFill>
                  <a:srgbClr val="222222"/>
                </a:solidFill>
                <a:effectLst/>
                <a:latin typeface="Helvetica" panose="020B0604020202020204" pitchFamily="34" charset="0"/>
              </a:rPr>
              <a:t>. Она в себе хранит стек, код возврата, функцию и все такое. И есть функция </a:t>
            </a:r>
            <a:r>
              <a:rPr lang="ru-RU" b="0" i="0" dirty="0" err="1">
                <a:solidFill>
                  <a:srgbClr val="222222"/>
                </a:solidFill>
                <a:effectLst/>
                <a:latin typeface="Helvetica" panose="020B0604020202020204" pitchFamily="34" charset="0"/>
              </a:rPr>
              <a:t>cthread_create</a:t>
            </a:r>
            <a:r>
              <a:rPr lang="ru-RU" b="0" i="0" dirty="0">
                <a:solidFill>
                  <a:srgbClr val="222222"/>
                </a:solidFill>
                <a:effectLst/>
                <a:latin typeface="Helvetica" panose="020B0604020202020204" pitchFamily="34" charset="0"/>
              </a:rPr>
              <a:t>. Она очень похожа на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Но запускает она почему-то не переданную функцию, 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Почему? Все дело в том, что если сразу запустить здесь функцию пользователя, то потеряется код возврата и никто не выставит флаг того, что поток завершился.</a:t>
            </a:r>
          </a:p>
        </p:txBody>
      </p:sp>
    </p:spTree>
    <p:extLst>
      <p:ext uri="{BB962C8B-B14F-4D97-AF65-F5344CB8AC3E}">
        <p14:creationId xmlns:p14="http://schemas.microsoft.com/office/powerpoint/2010/main" val="2718592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Я создал структуру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как сочетание </a:t>
            </a:r>
            <a:r>
              <a:rPr lang="ru-RU" b="0" i="0" dirty="0" err="1">
                <a:solidFill>
                  <a:srgbClr val="222222"/>
                </a:solidFill>
                <a:effectLst/>
                <a:latin typeface="Helvetica" panose="020B0604020202020204" pitchFamily="34" charset="0"/>
              </a:rPr>
              <a:t>clone-thread</a:t>
            </a:r>
            <a:r>
              <a:rPr lang="ru-RU" b="0" i="0" dirty="0">
                <a:solidFill>
                  <a:srgbClr val="222222"/>
                </a:solidFill>
                <a:effectLst/>
                <a:latin typeface="Helvetica" panose="020B0604020202020204" pitchFamily="34" charset="0"/>
              </a:rPr>
              <a:t>. Она в себе хранит стек, код возврата, функцию и все такое. И есть функция </a:t>
            </a:r>
            <a:r>
              <a:rPr lang="ru-RU" b="0" i="0" dirty="0" err="1">
                <a:solidFill>
                  <a:srgbClr val="222222"/>
                </a:solidFill>
                <a:effectLst/>
                <a:latin typeface="Helvetica" panose="020B0604020202020204" pitchFamily="34" charset="0"/>
              </a:rPr>
              <a:t>cthread_create</a:t>
            </a:r>
            <a:r>
              <a:rPr lang="ru-RU" b="0" i="0" dirty="0">
                <a:solidFill>
                  <a:srgbClr val="222222"/>
                </a:solidFill>
                <a:effectLst/>
                <a:latin typeface="Helvetica" panose="020B0604020202020204" pitchFamily="34" charset="0"/>
              </a:rPr>
              <a:t>. Она очень похожа на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Но запускает она почему-то не переданную функцию, 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Почему? Все дело в том, что если сразу запустить здесь функцию пользователя, то потеряется код возврата и никто не выставит флаг того, что поток завершился.</a:t>
            </a:r>
          </a:p>
        </p:txBody>
      </p:sp>
    </p:spTree>
    <p:extLst>
      <p:ext uri="{BB962C8B-B14F-4D97-AF65-F5344CB8AC3E}">
        <p14:creationId xmlns:p14="http://schemas.microsoft.com/office/powerpoint/2010/main" val="55774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800" b="0" i="0" u="none" strike="noStrike" cap="none" dirty="0">
                <a:solidFill>
                  <a:srgbClr val="000000"/>
                </a:solidFill>
                <a:effectLst/>
                <a:latin typeface="Calibri"/>
                <a:ea typeface="Calibri"/>
                <a:cs typeface="Calibri"/>
                <a:sym typeface="Calibri"/>
              </a:rPr>
              <a:t>В </a:t>
            </a:r>
            <a:r>
              <a:rPr lang="ru-RU" sz="1800" b="0" i="0" u="none" strike="noStrike" cap="none" dirty="0" err="1">
                <a:solidFill>
                  <a:srgbClr val="000000"/>
                </a:solidFill>
                <a:effectLst/>
                <a:latin typeface="Calibri"/>
                <a:ea typeface="Calibri"/>
                <a:cs typeface="Calibri"/>
                <a:sym typeface="Calibri"/>
              </a:rPr>
              <a:t>Linux</a:t>
            </a:r>
            <a:r>
              <a:rPr lang="ru-RU" sz="1800" b="0" i="0" u="none" strike="noStrike" cap="none" dirty="0">
                <a:solidFill>
                  <a:srgbClr val="000000"/>
                </a:solidFill>
                <a:effectLst/>
                <a:latin typeface="Calibri"/>
                <a:ea typeface="Calibri"/>
                <a:cs typeface="Calibri"/>
                <a:sym typeface="Calibri"/>
              </a:rPr>
              <a:t> программы выполняются в процессах. Но процесс - это, как мы помним, не только код программы. Это еще и ресурсы: память, разделенная на сегменты; дескрипторы файлов; объекты IPC; очередь сигналов. Некоторые из ресурсов могут делиться между процессами: они делят файловые дескрипторы, если сделать </a:t>
            </a:r>
            <a:r>
              <a:rPr lang="ru-RU" sz="1800" b="0" i="0" u="none" strike="noStrike" cap="none" dirty="0" err="1">
                <a:solidFill>
                  <a:srgbClr val="000000"/>
                </a:solidFill>
                <a:effectLst/>
                <a:latin typeface="Calibri"/>
                <a:ea typeface="Calibri"/>
                <a:cs typeface="Calibri"/>
                <a:sym typeface="Calibri"/>
              </a:rPr>
              <a:t>fork</a:t>
            </a:r>
            <a:r>
              <a:rPr lang="ru-RU" sz="1800" b="0" i="0" u="none" strike="noStrike" cap="none" dirty="0">
                <a:solidFill>
                  <a:srgbClr val="000000"/>
                </a:solidFill>
                <a:effectLst/>
                <a:latin typeface="Calibri"/>
                <a:ea typeface="Calibri"/>
                <a:cs typeface="Calibri"/>
                <a:sym typeface="Calibri"/>
              </a:rPr>
              <a:t>(); разделяют некоторые сегменты памяти, такие как секции кода, констант, специально созданные через </a:t>
            </a:r>
            <a:r>
              <a:rPr lang="ru-RU" sz="1800" b="0" i="0" u="none" strike="noStrike" cap="none" dirty="0" err="1">
                <a:solidFill>
                  <a:srgbClr val="000000"/>
                </a:solidFill>
                <a:effectLst/>
                <a:latin typeface="Calibri"/>
                <a:ea typeface="Calibri"/>
                <a:cs typeface="Calibri"/>
                <a:sym typeface="Calibri"/>
              </a:rPr>
              <a:t>mmap</a:t>
            </a:r>
            <a:r>
              <a:rPr lang="ru-RU" sz="1800" b="0" i="0" u="none" strike="noStrike" cap="none" dirty="0">
                <a:solidFill>
                  <a:srgbClr val="000000"/>
                </a:solidFill>
                <a:effectLst/>
                <a:latin typeface="Calibri"/>
                <a:ea typeface="Calibri"/>
                <a:cs typeface="Calibri"/>
                <a:sym typeface="Calibri"/>
              </a:rPr>
              <a:t> сегменты.</a:t>
            </a:r>
            <a:endParaRPr lang="ru-RU" sz="1800" dirty="0"/>
          </a:p>
        </p:txBody>
      </p:sp>
    </p:spTree>
    <p:extLst>
      <p:ext uri="{BB962C8B-B14F-4D97-AF65-F5344CB8AC3E}">
        <p14:creationId xmlns:p14="http://schemas.microsoft.com/office/powerpoint/2010/main" val="187705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Я создал структуру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как сочетание </a:t>
            </a:r>
            <a:r>
              <a:rPr lang="ru-RU" b="0" i="0" dirty="0" err="1">
                <a:solidFill>
                  <a:srgbClr val="222222"/>
                </a:solidFill>
                <a:effectLst/>
                <a:latin typeface="Helvetica" panose="020B0604020202020204" pitchFamily="34" charset="0"/>
              </a:rPr>
              <a:t>clone-thread</a:t>
            </a:r>
            <a:r>
              <a:rPr lang="ru-RU" b="0" i="0" dirty="0">
                <a:solidFill>
                  <a:srgbClr val="222222"/>
                </a:solidFill>
                <a:effectLst/>
                <a:latin typeface="Helvetica" panose="020B0604020202020204" pitchFamily="34" charset="0"/>
              </a:rPr>
              <a:t>. Она в себе хранит стек, код возврата, функцию и все такое. И есть функция </a:t>
            </a:r>
            <a:r>
              <a:rPr lang="ru-RU" b="0" i="0" dirty="0" err="1">
                <a:solidFill>
                  <a:srgbClr val="222222"/>
                </a:solidFill>
                <a:effectLst/>
                <a:latin typeface="Helvetica" panose="020B0604020202020204" pitchFamily="34" charset="0"/>
              </a:rPr>
              <a:t>cthread_create</a:t>
            </a:r>
            <a:r>
              <a:rPr lang="ru-RU" b="0" i="0" dirty="0">
                <a:solidFill>
                  <a:srgbClr val="222222"/>
                </a:solidFill>
                <a:effectLst/>
                <a:latin typeface="Helvetica" panose="020B0604020202020204" pitchFamily="34" charset="0"/>
              </a:rPr>
              <a:t>. Она очень похожа на </a:t>
            </a:r>
            <a:r>
              <a:rPr lang="ru-RU" b="0" i="0" dirty="0" err="1">
                <a:solidFill>
                  <a:srgbClr val="222222"/>
                </a:solidFill>
                <a:effectLst/>
                <a:latin typeface="Helvetica" panose="020B0604020202020204" pitchFamily="34" charset="0"/>
              </a:rPr>
              <a:t>pthread_create</a:t>
            </a:r>
            <a:r>
              <a:rPr lang="ru-RU" b="0" i="0" dirty="0">
                <a:solidFill>
                  <a:srgbClr val="222222"/>
                </a:solidFill>
                <a:effectLst/>
                <a:latin typeface="Helvetica" panose="020B0604020202020204" pitchFamily="34" charset="0"/>
              </a:rPr>
              <a:t>. Но запускает она почему-то не переданную функцию, 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Почему? Все дело в том, что если сразу запустить здесь функцию пользователя, то потеряется код возврата и никто не выставит флаг того, что поток завершился.</a:t>
            </a:r>
          </a:p>
        </p:txBody>
      </p:sp>
    </p:spTree>
    <p:extLst>
      <p:ext uri="{BB962C8B-B14F-4D97-AF65-F5344CB8AC3E}">
        <p14:creationId xmlns:p14="http://schemas.microsoft.com/office/powerpoint/2010/main" val="2071492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8463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Когда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запускает функцию, он перед этим создает метку, куда можно будет прыгнуть откуда угодно из вызываемой функции. И когда в пользовательской функции я делаю </a:t>
            </a:r>
            <a:r>
              <a:rPr lang="ru-RU" b="0" i="0" dirty="0" err="1">
                <a:solidFill>
                  <a:srgbClr val="222222"/>
                </a:solidFill>
                <a:effectLst/>
                <a:latin typeface="Helvetica" panose="020B0604020202020204" pitchFamily="34" charset="0"/>
              </a:rPr>
              <a:t>cthread_exit</a:t>
            </a:r>
            <a:r>
              <a:rPr lang="ru-RU" b="0" i="0" dirty="0">
                <a:solidFill>
                  <a:srgbClr val="222222"/>
                </a:solidFill>
                <a:effectLst/>
                <a:latin typeface="Helvetica" panose="020B0604020202020204" pitchFamily="34" charset="0"/>
              </a:rPr>
              <a:t>, то внутри происходит </a:t>
            </a:r>
            <a:r>
              <a:rPr lang="ru-RU" b="0" i="0" dirty="0" err="1">
                <a:solidFill>
                  <a:srgbClr val="222222"/>
                </a:solidFill>
                <a:effectLst/>
                <a:latin typeface="Helvetica" panose="020B0604020202020204" pitchFamily="34" charset="0"/>
              </a:rPr>
              <a:t>longjmp</a:t>
            </a:r>
            <a:r>
              <a:rPr lang="ru-RU" b="0" i="0" dirty="0">
                <a:solidFill>
                  <a:srgbClr val="222222"/>
                </a:solidFill>
                <a:effectLst/>
                <a:latin typeface="Helvetica" panose="020B0604020202020204" pitchFamily="34" charset="0"/>
              </a:rPr>
              <a:t> далеко вверх по стеку, обратно к самой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которая завершает работу уже через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Красиво, да?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все в точности так же.</a:t>
            </a:r>
          </a:p>
        </p:txBody>
      </p:sp>
    </p:spTree>
    <p:extLst>
      <p:ext uri="{BB962C8B-B14F-4D97-AF65-F5344CB8AC3E}">
        <p14:creationId xmlns:p14="http://schemas.microsoft.com/office/powerpoint/2010/main" val="1449075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Когда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запускает функцию, он перед этим создает метку, куда можно будет прыгнуть откуда угодно из вызываемой функции. И когда в пользовательской функции я делаю </a:t>
            </a:r>
            <a:r>
              <a:rPr lang="ru-RU" b="0" i="0" dirty="0" err="1">
                <a:solidFill>
                  <a:srgbClr val="222222"/>
                </a:solidFill>
                <a:effectLst/>
                <a:latin typeface="Helvetica" panose="020B0604020202020204" pitchFamily="34" charset="0"/>
              </a:rPr>
              <a:t>cthread_exit</a:t>
            </a:r>
            <a:r>
              <a:rPr lang="ru-RU" b="0" i="0" dirty="0">
                <a:solidFill>
                  <a:srgbClr val="222222"/>
                </a:solidFill>
                <a:effectLst/>
                <a:latin typeface="Helvetica" panose="020B0604020202020204" pitchFamily="34" charset="0"/>
              </a:rPr>
              <a:t>, то внутри происходит </a:t>
            </a:r>
            <a:r>
              <a:rPr lang="ru-RU" b="0" i="0" dirty="0" err="1">
                <a:solidFill>
                  <a:srgbClr val="222222"/>
                </a:solidFill>
                <a:effectLst/>
                <a:latin typeface="Helvetica" panose="020B0604020202020204" pitchFamily="34" charset="0"/>
              </a:rPr>
              <a:t>longjmp</a:t>
            </a:r>
            <a:r>
              <a:rPr lang="ru-RU" b="0" i="0" dirty="0">
                <a:solidFill>
                  <a:srgbClr val="222222"/>
                </a:solidFill>
                <a:effectLst/>
                <a:latin typeface="Helvetica" panose="020B0604020202020204" pitchFamily="34" charset="0"/>
              </a:rPr>
              <a:t> далеко вверх по стеку, обратно к самой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которая завершает работу уже через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Красиво, да?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все в точности так же.</a:t>
            </a:r>
          </a:p>
        </p:txBody>
      </p:sp>
    </p:spTree>
    <p:extLst>
      <p:ext uri="{BB962C8B-B14F-4D97-AF65-F5344CB8AC3E}">
        <p14:creationId xmlns:p14="http://schemas.microsoft.com/office/powerpoint/2010/main" val="886092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 если ждать завершения потока не хочется? Например, его результат не важен, а делать </a:t>
            </a:r>
            <a:r>
              <a:rPr lang="ru-RU" b="0" i="0" dirty="0" err="1">
                <a:solidFill>
                  <a:srgbClr val="222222"/>
                </a:solidFill>
                <a:effectLst/>
                <a:latin typeface="Helvetica" panose="020B0604020202020204" pitchFamily="34" charset="0"/>
              </a:rPr>
              <a:t>pthread_join</a:t>
            </a:r>
            <a:r>
              <a:rPr lang="ru-RU" b="0" i="0" dirty="0">
                <a:solidFill>
                  <a:srgbClr val="222222"/>
                </a:solidFill>
                <a:effectLst/>
                <a:latin typeface="Helvetica" panose="020B0604020202020204" pitchFamily="34" charset="0"/>
              </a:rPr>
              <a:t> только ради освобождения ресурсов не хочется. Для этого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есть функция </a:t>
            </a:r>
            <a:r>
              <a:rPr lang="ru-RU" b="0" i="0" dirty="0" err="1">
                <a:solidFill>
                  <a:srgbClr val="222222"/>
                </a:solidFill>
                <a:effectLst/>
                <a:latin typeface="Helvetica" panose="020B0604020202020204" pitchFamily="34" charset="0"/>
              </a:rPr>
              <a:t>pthread_detach</a:t>
            </a:r>
            <a:r>
              <a:rPr lang="ru-RU" b="0" i="0" dirty="0">
                <a:solidFill>
                  <a:srgbClr val="222222"/>
                </a:solidFill>
                <a:effectLst/>
                <a:latin typeface="Helvetica" panose="020B0604020202020204" pitchFamily="34" charset="0"/>
              </a:rPr>
              <a:t>. Она говорит потоку, что когда он завершится, то сразу может все свои ресурсы освободить. Потоки на чистом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по умолчанию </a:t>
            </a:r>
            <a:r>
              <a:rPr lang="ru-RU" b="0" i="0" dirty="0" err="1">
                <a:solidFill>
                  <a:srgbClr val="222222"/>
                </a:solidFill>
                <a:effectLst/>
                <a:latin typeface="Helvetica" panose="020B0604020202020204" pitchFamily="34" charset="0"/>
              </a:rPr>
              <a:t>detached</a:t>
            </a:r>
            <a:r>
              <a:rPr lang="ru-RU" b="0" i="0" dirty="0">
                <a:solidFill>
                  <a:srgbClr val="222222"/>
                </a:solidFill>
                <a:effectLst/>
                <a:latin typeface="Helvetica" panose="020B0604020202020204" pitchFamily="34" charset="0"/>
              </a:rPr>
              <a:t> - в </a:t>
            </a:r>
            <a:r>
              <a:rPr lang="ru-RU" b="0" i="0" dirty="0" err="1">
                <a:solidFill>
                  <a:srgbClr val="222222"/>
                </a:solidFill>
                <a:effectLst/>
                <a:latin typeface="Helvetica" panose="020B0604020202020204" pitchFamily="34" charset="0"/>
              </a:rPr>
              <a:t>user-space</a:t>
            </a:r>
            <a:r>
              <a:rPr lang="ru-RU" b="0" i="0" dirty="0">
                <a:solidFill>
                  <a:srgbClr val="222222"/>
                </a:solidFill>
                <a:effectLst/>
                <a:latin typeface="Helvetica" panose="020B0604020202020204" pitchFamily="34" charset="0"/>
              </a:rPr>
              <a:t> нет никаких ресурсов, кроме тех, что пользователь выделил сам вроде стека.</a:t>
            </a:r>
          </a:p>
        </p:txBody>
      </p:sp>
    </p:spTree>
    <p:extLst>
      <p:ext uri="{BB962C8B-B14F-4D97-AF65-F5344CB8AC3E}">
        <p14:creationId xmlns:p14="http://schemas.microsoft.com/office/powerpoint/2010/main" val="521417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нашей супер библиотеке сделать его достаточно просто - введем флаг. Добавился флаг </a:t>
            </a:r>
            <a:r>
              <a:rPr lang="ru-RU" b="0" i="0" dirty="0" err="1">
                <a:solidFill>
                  <a:srgbClr val="222222"/>
                </a:solidFill>
                <a:effectLst/>
                <a:latin typeface="Helvetica" panose="020B0604020202020204" pitchFamily="34" charset="0"/>
              </a:rPr>
              <a:t>is_detached</a:t>
            </a:r>
            <a:r>
              <a:rPr lang="ru-RU" b="0" i="0" dirty="0">
                <a:solidFill>
                  <a:srgbClr val="222222"/>
                </a:solidFill>
                <a:effectLst/>
                <a:latin typeface="Helvetica" panose="020B0604020202020204" pitchFamily="34" charset="0"/>
              </a:rPr>
              <a:t>. Его обработка достаточно хитра. Нужно учитывать, что когда зовут </a:t>
            </a:r>
            <a:r>
              <a:rPr lang="ru-RU" b="0" i="0" dirty="0" err="1">
                <a:solidFill>
                  <a:srgbClr val="222222"/>
                </a:solidFill>
                <a:effectLst/>
                <a:latin typeface="Helvetica" panose="020B0604020202020204" pitchFamily="34" charset="0"/>
              </a:rPr>
              <a:t>detach</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тред</a:t>
            </a:r>
            <a:r>
              <a:rPr lang="ru-RU" b="0" i="0" dirty="0">
                <a:solidFill>
                  <a:srgbClr val="222222"/>
                </a:solidFill>
                <a:effectLst/>
                <a:latin typeface="Helvetica" panose="020B0604020202020204" pitchFamily="34" charset="0"/>
              </a:rPr>
              <a:t> уже может быть завершен, и тогда надо освобождать ресурсы сразу. Но только когда флагов стало два, то появилась проблема. Кроме того, есть еще одна проблема со стеком. Кто скажет какие это две проблемы?</a:t>
            </a:r>
          </a:p>
        </p:txBody>
      </p:sp>
    </p:spTree>
    <p:extLst>
      <p:ext uri="{BB962C8B-B14F-4D97-AF65-F5344CB8AC3E}">
        <p14:creationId xmlns:p14="http://schemas.microsoft.com/office/powerpoint/2010/main" val="19691020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нашей супер библиотеке сделать его достаточно просто - введем флаг. Добавился флаг </a:t>
            </a:r>
            <a:r>
              <a:rPr lang="ru-RU" b="0" i="0" dirty="0" err="1">
                <a:solidFill>
                  <a:srgbClr val="222222"/>
                </a:solidFill>
                <a:effectLst/>
                <a:latin typeface="Helvetica" panose="020B0604020202020204" pitchFamily="34" charset="0"/>
              </a:rPr>
              <a:t>is_detached</a:t>
            </a:r>
            <a:r>
              <a:rPr lang="ru-RU" b="0" i="0" dirty="0">
                <a:solidFill>
                  <a:srgbClr val="222222"/>
                </a:solidFill>
                <a:effectLst/>
                <a:latin typeface="Helvetica" panose="020B0604020202020204" pitchFamily="34" charset="0"/>
              </a:rPr>
              <a:t>. Его обработка достаточно хитра. Нужно учитывать, что когда зовут </a:t>
            </a:r>
            <a:r>
              <a:rPr lang="ru-RU" b="0" i="0" dirty="0" err="1">
                <a:solidFill>
                  <a:srgbClr val="222222"/>
                </a:solidFill>
                <a:effectLst/>
                <a:latin typeface="Helvetica" panose="020B0604020202020204" pitchFamily="34" charset="0"/>
              </a:rPr>
              <a:t>detach</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тред</a:t>
            </a:r>
            <a:r>
              <a:rPr lang="ru-RU" b="0" i="0" dirty="0">
                <a:solidFill>
                  <a:srgbClr val="222222"/>
                </a:solidFill>
                <a:effectLst/>
                <a:latin typeface="Helvetica" panose="020B0604020202020204" pitchFamily="34" charset="0"/>
              </a:rPr>
              <a:t> уже может быть завершен, и тогда надо освобождать ресурсы сразу. Но только когда флагов стало два, то появилась проблема. Кроме того, есть еще одна проблема со стеком. Кто скажет какие это две проблемы?</a:t>
            </a:r>
          </a:p>
        </p:txBody>
      </p:sp>
    </p:spTree>
    <p:extLst>
      <p:ext uri="{BB962C8B-B14F-4D97-AF65-F5344CB8AC3E}">
        <p14:creationId xmlns:p14="http://schemas.microsoft.com/office/powerpoint/2010/main" val="959305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39666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Сначала исправим стек. Освободить его внутри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невозможно, а ниже уже нет ничего. На этот случай можно сохранить куда-нибудь указатель на этот стек, в глобальный список стеков на уничтожение, а потом кто-то из другого потока список будет чистить от тех стеков, чьи потоки уже завершены. Но еще проблема - как понять, что поток завершился? Единственное, что он может сделать, это выставить флажок </a:t>
            </a:r>
            <a:r>
              <a:rPr lang="ru-RU" b="0" i="0" dirty="0" err="1">
                <a:solidFill>
                  <a:srgbClr val="222222"/>
                </a:solidFill>
                <a:effectLst/>
                <a:latin typeface="Helvetica" panose="020B0604020202020204" pitchFamily="34" charset="0"/>
              </a:rPr>
              <a:t>is_finished</a:t>
            </a:r>
            <a:r>
              <a:rPr lang="ru-RU" b="0" i="0" dirty="0">
                <a:solidFill>
                  <a:srgbClr val="222222"/>
                </a:solidFill>
                <a:effectLst/>
                <a:latin typeface="Helvetica" panose="020B0604020202020204" pitchFamily="34" charset="0"/>
              </a:rPr>
              <a:t>, но это не помогает - все равно в конце еще есть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который использует стек. </a:t>
            </a:r>
          </a:p>
        </p:txBody>
      </p:sp>
    </p:spTree>
    <p:extLst>
      <p:ext uri="{BB962C8B-B14F-4D97-AF65-F5344CB8AC3E}">
        <p14:creationId xmlns:p14="http://schemas.microsoft.com/office/powerpoint/2010/main" val="20312056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Сначала исправим стек. Освободить его внутри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невозможно, а ниже уже нет ничего. На этот случай можно сохранить куда-нибудь указатель на этот стек, в глобальный список стеков на уничтожение, а потом кто-то из другого потока список будет чистить от тех стеков, чьи потоки уже завершены. Но еще проблема - как понять, что поток завершился? Единственное, что он может сделать, это выставить флажок </a:t>
            </a:r>
            <a:r>
              <a:rPr lang="ru-RU" b="0" i="0" dirty="0" err="1">
                <a:solidFill>
                  <a:srgbClr val="222222"/>
                </a:solidFill>
                <a:effectLst/>
                <a:latin typeface="Helvetica" panose="020B0604020202020204" pitchFamily="34" charset="0"/>
              </a:rPr>
              <a:t>is_finished</a:t>
            </a:r>
            <a:r>
              <a:rPr lang="ru-RU" b="0" i="0" dirty="0">
                <a:solidFill>
                  <a:srgbClr val="222222"/>
                </a:solidFill>
                <a:effectLst/>
                <a:latin typeface="Helvetica" panose="020B0604020202020204" pitchFamily="34" charset="0"/>
              </a:rPr>
              <a:t>, но это не помогает - все равно в конце еще есть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который использует стек. </a:t>
            </a:r>
          </a:p>
        </p:txBody>
      </p:sp>
    </p:spTree>
    <p:extLst>
      <p:ext uri="{BB962C8B-B14F-4D97-AF65-F5344CB8AC3E}">
        <p14:creationId xmlns:p14="http://schemas.microsoft.com/office/powerpoint/2010/main" val="423696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Бывает, что программа выполняет так много сложных и долгих действий, что хочется эту работу разбивать на части и выполнять параллельно, буквально одновременно. И если процессор многоядерный, или самих процессоров несколько, то это возможно. Например, можно запустить много процессов, выполняющих одну программу, но координирующих свои действия друг с другом. Но для взаимодействия процессов нужно делать слишком много неудобных и сложных вещей: создавать очереди сообщений, сокеты, синхронизировать доступ к разделяемой памяти через семафоры и мьютексы, да и это иногда слишком медленно. Ведь доступ к любой неразделяемой памяти придется делать через ее копирование в разделяемую. Разумеется, все адреса одного процесса в другом не имеют смысла, так как у них разное адресное пространство виртуальной памяти. Кроме того, разные процессы при переключении могут </a:t>
            </a:r>
            <a:r>
              <a:rPr lang="ru-RU" sz="1200" b="0" i="0" u="none" strike="noStrike" cap="none" dirty="0" err="1">
                <a:solidFill>
                  <a:srgbClr val="000000"/>
                </a:solidFill>
                <a:effectLst/>
                <a:latin typeface="Calibri"/>
                <a:ea typeface="Calibri"/>
                <a:cs typeface="Calibri"/>
                <a:sym typeface="Calibri"/>
              </a:rPr>
              <a:t>инвалидировать</a:t>
            </a:r>
            <a:r>
              <a:rPr lang="ru-RU" sz="1200" b="0" i="0" u="none" strike="noStrike" cap="none" dirty="0">
                <a:solidFill>
                  <a:srgbClr val="000000"/>
                </a:solidFill>
                <a:effectLst/>
                <a:latin typeface="Calibri"/>
                <a:ea typeface="Calibri"/>
                <a:cs typeface="Calibri"/>
                <a:sym typeface="Calibri"/>
              </a:rPr>
              <a:t> TLB в MMU, так как адресное пространство меняется.</a:t>
            </a:r>
            <a:endParaRPr lang="ru-RU" dirty="0"/>
          </a:p>
        </p:txBody>
      </p:sp>
    </p:spTree>
    <p:extLst>
      <p:ext uri="{BB962C8B-B14F-4D97-AF65-F5344CB8AC3E}">
        <p14:creationId xmlns:p14="http://schemas.microsoft.com/office/powerpoint/2010/main" val="1745903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Сначала исправим стек. Освободить его внутри </a:t>
            </a:r>
            <a:r>
              <a:rPr lang="ru-RU" b="0" i="0" dirty="0" err="1">
                <a:solidFill>
                  <a:srgbClr val="222222"/>
                </a:solidFill>
                <a:effectLst/>
                <a:latin typeface="Helvetica" panose="020B0604020202020204" pitchFamily="34" charset="0"/>
              </a:rPr>
              <a:t>cthread_runner</a:t>
            </a:r>
            <a:r>
              <a:rPr lang="ru-RU" b="0" i="0" dirty="0">
                <a:solidFill>
                  <a:srgbClr val="222222"/>
                </a:solidFill>
                <a:effectLst/>
                <a:latin typeface="Helvetica" panose="020B0604020202020204" pitchFamily="34" charset="0"/>
              </a:rPr>
              <a:t> невозможно, а ниже уже нет ничего. На этот случай можно сохранить куда-нибудь указатель на этот стек, в глобальный список стеков на уничтожение, а потом кто-то из другого потока список будет чистить от тех стеков, чьи потоки уже завершены. Но еще проблема - как понять, что поток завершился? Единственное, что он может сделать, это выставить флажок </a:t>
            </a:r>
            <a:r>
              <a:rPr lang="ru-RU" b="0" i="0" dirty="0" err="1">
                <a:solidFill>
                  <a:srgbClr val="222222"/>
                </a:solidFill>
                <a:effectLst/>
                <a:latin typeface="Helvetica" panose="020B0604020202020204" pitchFamily="34" charset="0"/>
              </a:rPr>
              <a:t>is_finished</a:t>
            </a:r>
            <a:r>
              <a:rPr lang="ru-RU" b="0" i="0" dirty="0">
                <a:solidFill>
                  <a:srgbClr val="222222"/>
                </a:solidFill>
                <a:effectLst/>
                <a:latin typeface="Helvetica" panose="020B0604020202020204" pitchFamily="34" charset="0"/>
              </a:rPr>
              <a:t>, но это не помогает - все равно в конце еще есть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который использует стек. </a:t>
            </a:r>
          </a:p>
        </p:txBody>
      </p:sp>
    </p:spTree>
    <p:extLst>
      <p:ext uri="{BB962C8B-B14F-4D97-AF65-F5344CB8AC3E}">
        <p14:creationId xmlns:p14="http://schemas.microsoft.com/office/powerpoint/2010/main" val="3549738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Тут на помощь приходит еще один флаг системного вызова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 CLONE_CHILD_CLEARTID. Суть в том, что в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вместе с остальными флагами передадим его. Вместе с ним передадим указатель на </a:t>
            </a:r>
            <a:r>
              <a:rPr lang="ru-RU" b="0" i="0" dirty="0" err="1">
                <a:solidFill>
                  <a:srgbClr val="222222"/>
                </a:solidFill>
                <a:effectLst/>
                <a:latin typeface="Helvetica" panose="020B0604020202020204" pitchFamily="34" charset="0"/>
              </a:rPr>
              <a:t>pid_t</a:t>
            </a:r>
            <a:r>
              <a:rPr lang="ru-RU" b="0" i="0" dirty="0">
                <a:solidFill>
                  <a:srgbClr val="222222"/>
                </a:solidFill>
                <a:effectLst/>
                <a:latin typeface="Helvetica" panose="020B0604020202020204" pitchFamily="34" charset="0"/>
              </a:rPr>
              <a:t>. И когда поток завершится, ядро </a:t>
            </a:r>
            <a:r>
              <a:rPr lang="ru-RU" b="0" i="0" dirty="0" err="1">
                <a:solidFill>
                  <a:srgbClr val="222222"/>
                </a:solidFill>
                <a:effectLst/>
                <a:latin typeface="Helvetica" panose="020B0604020202020204" pitchFamily="34" charset="0"/>
              </a:rPr>
              <a:t>занулит</a:t>
            </a:r>
            <a:r>
              <a:rPr lang="ru-RU" b="0" i="0" dirty="0">
                <a:solidFill>
                  <a:srgbClr val="222222"/>
                </a:solidFill>
                <a:effectLst/>
                <a:latin typeface="Helvetica" panose="020B0604020202020204" pitchFamily="34" charset="0"/>
              </a:rPr>
              <a:t> этот </a:t>
            </a:r>
            <a:r>
              <a:rPr lang="ru-RU" b="0" i="0" dirty="0" err="1">
                <a:solidFill>
                  <a:srgbClr val="222222"/>
                </a:solidFill>
                <a:effectLst/>
                <a:latin typeface="Helvetica" panose="020B0604020202020204" pitchFamily="34" charset="0"/>
              </a:rPr>
              <a:t>pid_t</a:t>
            </a:r>
            <a:r>
              <a:rPr lang="ru-RU" b="0" i="0" dirty="0">
                <a:solidFill>
                  <a:srgbClr val="222222"/>
                </a:solidFill>
                <a:effectLst/>
                <a:latin typeface="Helvetica" panose="020B0604020202020204" pitchFamily="34" charset="0"/>
              </a:rPr>
              <a:t>. Осталось только прикрепить указатель на стек к какому-нибудь ненулевому </a:t>
            </a:r>
            <a:r>
              <a:rPr lang="ru-RU" b="0" i="0" dirty="0" err="1">
                <a:solidFill>
                  <a:srgbClr val="222222"/>
                </a:solidFill>
                <a:effectLst/>
                <a:latin typeface="Helvetica" panose="020B0604020202020204" pitchFamily="34" charset="0"/>
              </a:rPr>
              <a:t>pid</a:t>
            </a:r>
            <a:r>
              <a:rPr lang="ru-RU" b="0" i="0" dirty="0">
                <a:solidFill>
                  <a:srgbClr val="222222"/>
                </a:solidFill>
                <a:effectLst/>
                <a:latin typeface="Helvetica" panose="020B0604020202020204" pitchFamily="34" charset="0"/>
              </a:rPr>
              <a:t>. Когда поток умирает, он кладет свой стек в очередь на уничтожение. И заодно проверяет остальные стеки в этой очереди, у кого уже </a:t>
            </a:r>
            <a:r>
              <a:rPr lang="ru-RU" b="0" i="0" dirty="0" err="1">
                <a:solidFill>
                  <a:srgbClr val="222222"/>
                </a:solidFill>
                <a:effectLst/>
                <a:latin typeface="Helvetica" panose="020B0604020202020204" pitchFamily="34" charset="0"/>
              </a:rPr>
              <a:t>занулили</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pid</a:t>
            </a:r>
            <a:r>
              <a:rPr lang="ru-RU" b="0" i="0" dirty="0">
                <a:solidFill>
                  <a:srgbClr val="222222"/>
                </a:solidFill>
                <a:effectLst/>
                <a:latin typeface="Helvetica" panose="020B0604020202020204" pitchFamily="34" charset="0"/>
              </a:rPr>
              <a:t>, и его можно удалить.</a:t>
            </a:r>
          </a:p>
        </p:txBody>
      </p:sp>
    </p:spTree>
    <p:extLst>
      <p:ext uri="{BB962C8B-B14F-4D97-AF65-F5344CB8AC3E}">
        <p14:creationId xmlns:p14="http://schemas.microsoft.com/office/powerpoint/2010/main" val="721211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Тут на помощь приходит еще один флаг системного вызова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 CLONE_CHILD_CLEARTID. Суть в том, что в </a:t>
            </a:r>
            <a:r>
              <a:rPr lang="ru-RU" b="0" i="0" dirty="0" err="1">
                <a:solidFill>
                  <a:srgbClr val="222222"/>
                </a:solidFill>
                <a:effectLst/>
                <a:latin typeface="Helvetica" panose="020B0604020202020204" pitchFamily="34" charset="0"/>
              </a:rPr>
              <a:t>clone</a:t>
            </a:r>
            <a:r>
              <a:rPr lang="ru-RU" b="0" i="0" dirty="0">
                <a:solidFill>
                  <a:srgbClr val="222222"/>
                </a:solidFill>
                <a:effectLst/>
                <a:latin typeface="Helvetica" panose="020B0604020202020204" pitchFamily="34" charset="0"/>
              </a:rPr>
              <a:t> вместе с остальными флагами передадим его. Вместе с ним передадим указатель на </a:t>
            </a:r>
            <a:r>
              <a:rPr lang="ru-RU" b="0" i="0" dirty="0" err="1">
                <a:solidFill>
                  <a:srgbClr val="222222"/>
                </a:solidFill>
                <a:effectLst/>
                <a:latin typeface="Helvetica" panose="020B0604020202020204" pitchFamily="34" charset="0"/>
              </a:rPr>
              <a:t>pid_t</a:t>
            </a:r>
            <a:r>
              <a:rPr lang="ru-RU" b="0" i="0" dirty="0">
                <a:solidFill>
                  <a:srgbClr val="222222"/>
                </a:solidFill>
                <a:effectLst/>
                <a:latin typeface="Helvetica" panose="020B0604020202020204" pitchFamily="34" charset="0"/>
              </a:rPr>
              <a:t>. И когда поток завершится, ядро </a:t>
            </a:r>
            <a:r>
              <a:rPr lang="ru-RU" b="0" i="0" dirty="0" err="1">
                <a:solidFill>
                  <a:srgbClr val="222222"/>
                </a:solidFill>
                <a:effectLst/>
                <a:latin typeface="Helvetica" panose="020B0604020202020204" pitchFamily="34" charset="0"/>
              </a:rPr>
              <a:t>занулит</a:t>
            </a:r>
            <a:r>
              <a:rPr lang="ru-RU" b="0" i="0" dirty="0">
                <a:solidFill>
                  <a:srgbClr val="222222"/>
                </a:solidFill>
                <a:effectLst/>
                <a:latin typeface="Helvetica" panose="020B0604020202020204" pitchFamily="34" charset="0"/>
              </a:rPr>
              <a:t> этот </a:t>
            </a:r>
            <a:r>
              <a:rPr lang="ru-RU" b="0" i="0" dirty="0" err="1">
                <a:solidFill>
                  <a:srgbClr val="222222"/>
                </a:solidFill>
                <a:effectLst/>
                <a:latin typeface="Helvetica" panose="020B0604020202020204" pitchFamily="34" charset="0"/>
              </a:rPr>
              <a:t>pid_t</a:t>
            </a:r>
            <a:r>
              <a:rPr lang="ru-RU" b="0" i="0" dirty="0">
                <a:solidFill>
                  <a:srgbClr val="222222"/>
                </a:solidFill>
                <a:effectLst/>
                <a:latin typeface="Helvetica" panose="020B0604020202020204" pitchFamily="34" charset="0"/>
              </a:rPr>
              <a:t>. Осталось только прикрепить указатель на стек к какому-нибудь ненулевому </a:t>
            </a:r>
            <a:r>
              <a:rPr lang="ru-RU" b="0" i="0" dirty="0" err="1">
                <a:solidFill>
                  <a:srgbClr val="222222"/>
                </a:solidFill>
                <a:effectLst/>
                <a:latin typeface="Helvetica" panose="020B0604020202020204" pitchFamily="34" charset="0"/>
              </a:rPr>
              <a:t>pid</a:t>
            </a:r>
            <a:r>
              <a:rPr lang="ru-RU" b="0" i="0" dirty="0">
                <a:solidFill>
                  <a:srgbClr val="222222"/>
                </a:solidFill>
                <a:effectLst/>
                <a:latin typeface="Helvetica" panose="020B0604020202020204" pitchFamily="34" charset="0"/>
              </a:rPr>
              <a:t>. Когда поток умирает, он кладет свой стек в очередь на уничтожение. И заодно проверяет остальные стеки в этой очереди, у кого уже </a:t>
            </a:r>
            <a:r>
              <a:rPr lang="ru-RU" b="0" i="0" dirty="0" err="1">
                <a:solidFill>
                  <a:srgbClr val="222222"/>
                </a:solidFill>
                <a:effectLst/>
                <a:latin typeface="Helvetica" panose="020B0604020202020204" pitchFamily="34" charset="0"/>
              </a:rPr>
              <a:t>занулили</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pid</a:t>
            </a:r>
            <a:r>
              <a:rPr lang="ru-RU" b="0" i="0" dirty="0">
                <a:solidFill>
                  <a:srgbClr val="222222"/>
                </a:solidFill>
                <a:effectLst/>
                <a:latin typeface="Helvetica" panose="020B0604020202020204" pitchFamily="34" charset="0"/>
              </a:rPr>
              <a:t>, и его можно удалить.</a:t>
            </a:r>
          </a:p>
        </p:txBody>
      </p:sp>
    </p:spTree>
    <p:extLst>
      <p:ext uri="{BB962C8B-B14F-4D97-AF65-F5344CB8AC3E}">
        <p14:creationId xmlns:p14="http://schemas.microsoft.com/office/powerpoint/2010/main" val="848687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 касается флагов, в </a:t>
            </a:r>
            <a:r>
              <a:rPr lang="ru-RU" b="0" i="0" dirty="0" err="1">
                <a:solidFill>
                  <a:srgbClr val="222222"/>
                </a:solidFill>
                <a:effectLst/>
                <a:latin typeface="Helvetica" panose="020B0604020202020204" pitchFamily="34" charset="0"/>
              </a:rPr>
              <a:t>cthread_detach</a:t>
            </a:r>
            <a:r>
              <a:rPr lang="ru-RU" b="0" i="0" dirty="0">
                <a:solidFill>
                  <a:srgbClr val="222222"/>
                </a:solidFill>
                <a:effectLst/>
                <a:latin typeface="Helvetica" panose="020B0604020202020204" pitchFamily="34" charset="0"/>
              </a:rPr>
              <a:t> может получиться так, что поток завершится после проверки </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is_finished</a:t>
            </a:r>
            <a:r>
              <a:rPr lang="ru-RU" b="0" i="0" dirty="0">
                <a:solidFill>
                  <a:srgbClr val="222222"/>
                </a:solidFill>
                <a:effectLst/>
                <a:latin typeface="Helvetica" panose="020B0604020202020204" pitchFamily="34" charset="0"/>
              </a:rPr>
              <a:t>, но до установки флага </a:t>
            </a:r>
            <a:r>
              <a:rPr lang="ru-RU" b="0" i="0" dirty="0" err="1">
                <a:solidFill>
                  <a:srgbClr val="222222"/>
                </a:solidFill>
                <a:effectLst/>
                <a:latin typeface="Helvetica" panose="020B0604020202020204" pitchFamily="34" charset="0"/>
              </a:rPr>
              <a:t>is_detached</a:t>
            </a:r>
            <a:r>
              <a:rPr lang="ru-RU" b="0" i="0" dirty="0">
                <a:solidFill>
                  <a:srgbClr val="222222"/>
                </a:solidFill>
                <a:effectLst/>
                <a:latin typeface="Helvetica" panose="020B0604020202020204" pitchFamily="34" charset="0"/>
              </a:rPr>
              <a:t>. Тогда ресурсы не освободятся. Можно в этом убедиться, воткнув </a:t>
            </a:r>
            <a:r>
              <a:rPr lang="ru-RU" b="0" i="0" dirty="0" err="1">
                <a:solidFill>
                  <a:srgbClr val="222222"/>
                </a:solidFill>
                <a:effectLst/>
                <a:latin typeface="Helvetica" panose="020B0604020202020204" pitchFamily="34" charset="0"/>
              </a:rPr>
              <a:t>sleep</a:t>
            </a:r>
            <a:r>
              <a:rPr lang="ru-RU" b="0" i="0" dirty="0">
                <a:solidFill>
                  <a:srgbClr val="222222"/>
                </a:solidFill>
                <a:effectLst/>
                <a:latin typeface="Helvetica" panose="020B0604020202020204" pitchFamily="34" charset="0"/>
              </a:rPr>
              <a:t> в этом месте - теперь не печатается, что ресурсы освобождены. Придется защититься </a:t>
            </a:r>
            <a:r>
              <a:rPr lang="ru-RU" b="0" i="0" dirty="0" err="1">
                <a:solidFill>
                  <a:srgbClr val="222222"/>
                </a:solidFill>
                <a:effectLst/>
                <a:latin typeface="Helvetica" panose="020B0604020202020204" pitchFamily="34" charset="0"/>
              </a:rPr>
              <a:t>локом</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2255566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1507305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076942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26956845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12465821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6147099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03129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Для упрощения распараллеливания программ операционные системы предоставляют возможность разделить процесс на потоки. Мы будем рассматривать именно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потоки, хотя API для работы с ними, доступное в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space</a:t>
            </a:r>
            <a:r>
              <a:rPr lang="ru-RU" sz="1200" b="0" i="0" u="none" strike="noStrike" cap="none" dirty="0">
                <a:solidFill>
                  <a:srgbClr val="000000"/>
                </a:solidFill>
                <a:effectLst/>
                <a:latin typeface="Calibri"/>
                <a:ea typeface="Calibri"/>
                <a:cs typeface="Calibri"/>
                <a:sym typeface="Calibri"/>
              </a:rPr>
              <a:t>, обычно работает на любых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 системах. Поток еще иногда называют нитью, легковесным процессом. Один процесс может состоять из множества потоков, которые делят друг с другом все ресурсы. Потоки одного процесса видят все изменения друг друга, имеют то же адресное пространство. Они делят все файловые дескрипторы, кучу, глобальные переменные, вообще все, что имеет адрес. При помощи потоков можно написать программу с параллельно выполняющимися частями не заботясь о том, как пробрасывать вызовы функций или куски памяти между разными адресными пространствами. Это используется в приложениях, имеющих графический интерфейс. Если бы GUI программа все делала бы в одном потоке, то во время выполнения внутренних действий она бы не могла одновременно продолжать обрабатывать нажатия кнопок, показывать анимации. Так что это хороший пример того, как разные задачи распараллеливаются: один поток на GUI и один на внутренние фоновые задачи. А что будет, если процессор всего один, и у него одно ядро? Тогда потоки превратятся в </a:t>
            </a:r>
            <a:r>
              <a:rPr lang="ru-RU" sz="1200" b="0" i="0" u="none" strike="noStrike" cap="none" dirty="0" err="1">
                <a:solidFill>
                  <a:srgbClr val="000000"/>
                </a:solidFill>
                <a:effectLst/>
                <a:latin typeface="Calibri"/>
                <a:ea typeface="Calibri"/>
                <a:cs typeface="Calibri"/>
                <a:sym typeface="Calibri"/>
              </a:rPr>
              <a:t>корутины</a:t>
            </a:r>
            <a:r>
              <a:rPr lang="ru-RU" sz="1200" b="0" i="0" u="none" strike="noStrike" cap="none" dirty="0">
                <a:solidFill>
                  <a:srgbClr val="000000"/>
                </a:solidFill>
                <a:effectLst/>
                <a:latin typeface="Calibri"/>
                <a:ea typeface="Calibri"/>
                <a:cs typeface="Calibri"/>
                <a:sym typeface="Calibri"/>
              </a:rPr>
              <a:t> - настоящей параллельности не будет. Но при помощи потоков все равно довольно удобно разносить логику приложения по частям.</a:t>
            </a:r>
            <a:endParaRPr lang="ru-RU" dirty="0"/>
          </a:p>
        </p:txBody>
      </p:sp>
    </p:spTree>
    <p:extLst>
      <p:ext uri="{BB962C8B-B14F-4D97-AF65-F5344CB8AC3E}">
        <p14:creationId xmlns:p14="http://schemas.microsoft.com/office/powerpoint/2010/main" val="2308254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4260191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732366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Добавим список стеков с </a:t>
            </a:r>
            <a:r>
              <a:rPr lang="ru-RU" b="0" i="0" dirty="0" err="1">
                <a:solidFill>
                  <a:srgbClr val="222222"/>
                </a:solidFill>
                <a:effectLst/>
                <a:latin typeface="Helvetica" panose="020B0604020202020204" pitchFamily="34" charset="0"/>
              </a:rPr>
              <a:t>локом</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для флагов </a:t>
            </a:r>
            <a:r>
              <a:rPr lang="ru-RU" b="0" i="0" dirty="0" err="1">
                <a:solidFill>
                  <a:srgbClr val="222222"/>
                </a:solidFill>
                <a:effectLst/>
                <a:latin typeface="Helvetica" panose="020B0604020202020204" pitchFamily="34" charset="0"/>
              </a:rPr>
              <a:t>cthread</a:t>
            </a:r>
            <a:r>
              <a:rPr lang="ru-RU" b="0" i="0" dirty="0">
                <a:solidFill>
                  <a:srgbClr val="222222"/>
                </a:solidFill>
                <a:effectLst/>
                <a:latin typeface="Helvetica" panose="020B0604020202020204" pitchFamily="34" charset="0"/>
              </a:rPr>
              <a:t>. Запустив тот же тест со </a:t>
            </a:r>
            <a:r>
              <a:rPr lang="ru-RU" b="0" i="0" dirty="0" err="1">
                <a:solidFill>
                  <a:srgbClr val="222222"/>
                </a:solidFill>
                <a:effectLst/>
                <a:latin typeface="Helvetica" panose="020B0604020202020204" pitchFamily="34" charset="0"/>
              </a:rPr>
              <a:t>sleep</a:t>
            </a:r>
            <a:r>
              <a:rPr lang="ru-RU" b="0" i="0" dirty="0">
                <a:solidFill>
                  <a:srgbClr val="222222"/>
                </a:solidFill>
                <a:effectLst/>
                <a:latin typeface="Helvetica" panose="020B0604020202020204" pitchFamily="34" charset="0"/>
              </a:rPr>
              <a:t> видим, что </a:t>
            </a:r>
            <a:r>
              <a:rPr lang="ru-RU" b="0" i="0" dirty="0" err="1">
                <a:solidFill>
                  <a:srgbClr val="222222"/>
                </a:solidFill>
                <a:effectLst/>
                <a:latin typeface="Helvetica" panose="020B0604020202020204" pitchFamily="34" charset="0"/>
              </a:rPr>
              <a:t>вуаля</a:t>
            </a:r>
            <a:r>
              <a:rPr lang="ru-RU" b="0" i="0" dirty="0">
                <a:solidFill>
                  <a:srgbClr val="222222"/>
                </a:solidFill>
                <a:effectLst/>
                <a:latin typeface="Helvetica" panose="020B0604020202020204" pitchFamily="34" charset="0"/>
              </a:rPr>
              <a:t> - все работает. И вот как раз так и работает </a:t>
            </a:r>
            <a:r>
              <a:rPr lang="ru-RU" b="0" i="0" dirty="0" err="1">
                <a:solidFill>
                  <a:srgbClr val="222222"/>
                </a:solidFill>
                <a:effectLst/>
                <a:latin typeface="Helvetica" panose="020B0604020202020204" pitchFamily="34" charset="0"/>
              </a:rPr>
              <a:t>pthread_detach</a:t>
            </a:r>
            <a:r>
              <a:rPr lang="ru-RU" b="0" i="0" dirty="0">
                <a:solidFill>
                  <a:srgbClr val="222222"/>
                </a:solidFill>
                <a:effectLst/>
                <a:latin typeface="Helvetica" panose="020B0604020202020204" pitchFamily="34" charset="0"/>
              </a:rPr>
              <a:t> - он делает отложенное удаление стека через глобальный список.</a:t>
            </a:r>
          </a:p>
        </p:txBody>
      </p:sp>
    </p:spTree>
    <p:extLst>
      <p:ext uri="{BB962C8B-B14F-4D97-AF65-F5344CB8AC3E}">
        <p14:creationId xmlns:p14="http://schemas.microsoft.com/office/powerpoint/2010/main" val="4188221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Теперь мы знаем, как создаются и завершаются потоки, и как это делает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На этом закончим со страшными системными вызовами. Перейдем к </a:t>
            </a:r>
            <a:r>
              <a:rPr lang="ru-RU" b="0" i="0" dirty="0" err="1">
                <a:solidFill>
                  <a:srgbClr val="222222"/>
                </a:solidFill>
                <a:effectLst/>
                <a:latin typeface="Helvetica" panose="020B0604020202020204" pitchFamily="34" charset="0"/>
              </a:rPr>
              <a:t>локам</a:t>
            </a:r>
            <a:r>
              <a:rPr lang="ru-RU" b="0" i="0" dirty="0">
                <a:solidFill>
                  <a:srgbClr val="222222"/>
                </a:solidFill>
                <a:effectLst/>
                <a:latin typeface="Helvetica" panose="020B0604020202020204" pitchFamily="34" charset="0"/>
              </a:rPr>
              <a:t>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 про них уже тоже много знаем.</a:t>
            </a:r>
          </a:p>
        </p:txBody>
      </p:sp>
    </p:spTree>
    <p:extLst>
      <p:ext uri="{BB962C8B-B14F-4D97-AF65-F5344CB8AC3E}">
        <p14:creationId xmlns:p14="http://schemas.microsoft.com/office/powerpoint/2010/main" val="30410705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err="1">
                <a:solidFill>
                  <a:srgbClr val="222222"/>
                </a:solidFill>
                <a:effectLst/>
                <a:latin typeface="Helvetica" panose="020B0604020202020204" pitchFamily="34" charset="0"/>
              </a:rPr>
              <a:t>Спинлоки</a:t>
            </a:r>
            <a:r>
              <a:rPr lang="ru-RU" b="0" i="0" dirty="0">
                <a:solidFill>
                  <a:srgbClr val="222222"/>
                </a:solidFill>
                <a:effectLst/>
                <a:latin typeface="Helvetica" panose="020B0604020202020204" pitchFamily="34" charset="0"/>
              </a:rPr>
              <a:t> и мьютексы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тоже есть, не мы их только что изобрели. Это </a:t>
            </a:r>
            <a:r>
              <a:rPr lang="ru-RU" b="0" i="0" dirty="0" err="1">
                <a:solidFill>
                  <a:srgbClr val="222222"/>
                </a:solidFill>
                <a:effectLst/>
                <a:latin typeface="Helvetica" panose="020B0604020202020204" pitchFamily="34" charset="0"/>
              </a:rPr>
              <a:t>pthread_mutex_t</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pthread_spin_lock_t</a:t>
            </a:r>
            <a:r>
              <a:rPr lang="ru-RU" b="0" i="0" dirty="0">
                <a:solidFill>
                  <a:srgbClr val="222222"/>
                </a:solidFill>
                <a:effectLst/>
                <a:latin typeface="Helvetica" panose="020B0604020202020204" pitchFamily="34" charset="0"/>
              </a:rPr>
              <a:t>. Правда последний почему-то не представлен на маке, но вы уже знаете, как его реализовать в случае чего. </a:t>
            </a:r>
            <a:r>
              <a:rPr lang="ru-RU" b="0" i="0" dirty="0" err="1">
                <a:solidFill>
                  <a:srgbClr val="222222"/>
                </a:solidFill>
                <a:effectLst/>
                <a:latin typeface="Helvetica" panose="020B0604020202020204" pitchFamily="34" charset="0"/>
              </a:rPr>
              <a:t>Pthread_mutex_t</a:t>
            </a:r>
            <a:r>
              <a:rPr lang="ru-RU" b="0" i="0" dirty="0">
                <a:solidFill>
                  <a:srgbClr val="222222"/>
                </a:solidFill>
                <a:effectLst/>
                <a:latin typeface="Helvetica" panose="020B0604020202020204" pitchFamily="34" charset="0"/>
              </a:rPr>
              <a:t> есть везде. API у него точно такое, как мы делали для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да и реализован он на линуксе тоже через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У </a:t>
            </a:r>
            <a:r>
              <a:rPr lang="ru-RU" b="0" i="0" dirty="0" err="1">
                <a:solidFill>
                  <a:srgbClr val="222222"/>
                </a:solidFill>
                <a:effectLst/>
                <a:latin typeface="Helvetica" panose="020B0604020202020204" pitchFamily="34" charset="0"/>
              </a:rPr>
              <a:t>спинлоков</a:t>
            </a:r>
            <a:r>
              <a:rPr lang="ru-RU" b="0" i="0" dirty="0">
                <a:solidFill>
                  <a:srgbClr val="222222"/>
                </a:solidFill>
                <a:effectLst/>
                <a:latin typeface="Helvetica" panose="020B0604020202020204" pitchFamily="34" charset="0"/>
              </a:rPr>
              <a:t> API точно такое же, только заменить слово </a:t>
            </a:r>
            <a:r>
              <a:rPr lang="ru-RU" b="0" i="0" dirty="0" err="1">
                <a:solidFill>
                  <a:srgbClr val="222222"/>
                </a:solidFill>
                <a:effectLst/>
                <a:latin typeface="Helvetica" panose="020B0604020202020204" pitchFamily="34" charset="0"/>
              </a:rPr>
              <a:t>mutex</a:t>
            </a:r>
            <a:r>
              <a:rPr lang="ru-RU" b="0" i="0" dirty="0">
                <a:solidFill>
                  <a:srgbClr val="222222"/>
                </a:solidFill>
                <a:effectLst/>
                <a:latin typeface="Helvetica" panose="020B0604020202020204" pitchFamily="34" charset="0"/>
              </a:rPr>
              <a:t> на </a:t>
            </a:r>
            <a:r>
              <a:rPr lang="ru-RU" b="0" i="0" dirty="0" err="1">
                <a:solidFill>
                  <a:srgbClr val="222222"/>
                </a:solidFill>
                <a:effectLst/>
                <a:latin typeface="Helvetica" panose="020B0604020202020204" pitchFamily="34" charset="0"/>
              </a:rPr>
              <a:t>spin_lock</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21732708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У него еще есть третий метод - </a:t>
            </a:r>
            <a:r>
              <a:rPr lang="ru-RU" b="0" i="0" dirty="0" err="1">
                <a:solidFill>
                  <a:srgbClr val="222222"/>
                </a:solidFill>
                <a:effectLst/>
                <a:latin typeface="Helvetica" panose="020B0604020202020204" pitchFamily="34" charset="0"/>
              </a:rPr>
              <a:t>trylock</a:t>
            </a:r>
            <a:r>
              <a:rPr lang="ru-RU" b="0" i="0" dirty="0">
                <a:solidFill>
                  <a:srgbClr val="222222"/>
                </a:solidFill>
                <a:effectLst/>
                <a:latin typeface="Helvetica" panose="020B0604020202020204" pitchFamily="34" charset="0"/>
              </a:rPr>
              <a:t>. Кто скажет, как он реализован? Так же, как начало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return</a:t>
            </a:r>
            <a:r>
              <a:rPr lang="ru-RU" b="0" i="0" dirty="0">
                <a:solidFill>
                  <a:srgbClr val="222222"/>
                </a:solidFill>
                <a:effectLst/>
                <a:latin typeface="Helvetica" panose="020B0604020202020204" pitchFamily="34" charset="0"/>
              </a:rPr>
              <a:t> __</a:t>
            </a:r>
            <a:r>
              <a:rPr lang="ru-RU" b="0" i="0" dirty="0" err="1">
                <a:solidFill>
                  <a:srgbClr val="222222"/>
                </a:solidFill>
                <a:effectLst/>
                <a:latin typeface="Helvetica" panose="020B0604020202020204" pitchFamily="34" charset="0"/>
              </a:rPr>
              <a:t>sync_bool_compare_and_swap</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0, 1). Если эта вещь вернет </a:t>
            </a:r>
            <a:r>
              <a:rPr lang="ru-RU" b="0" i="0" dirty="0" err="1">
                <a:solidFill>
                  <a:srgbClr val="222222"/>
                </a:solidFill>
                <a:effectLst/>
                <a:latin typeface="Helvetica" panose="020B0604020202020204" pitchFamily="34" charset="0"/>
              </a:rPr>
              <a:t>true</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взялся, а иначе </a:t>
            </a:r>
            <a:r>
              <a:rPr lang="ru-RU" b="0" i="0" dirty="0" err="1">
                <a:solidFill>
                  <a:srgbClr val="222222"/>
                </a:solidFill>
                <a:effectLst/>
                <a:latin typeface="Helvetica" panose="020B0604020202020204" pitchFamily="34" charset="0"/>
              </a:rPr>
              <a:t>false</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1222338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еще один тип мьютексов - </a:t>
            </a:r>
            <a:r>
              <a:rPr lang="ru-RU" b="0" i="0" dirty="0" err="1">
                <a:solidFill>
                  <a:srgbClr val="222222"/>
                </a:solidFill>
                <a:effectLst/>
                <a:latin typeface="Helvetica" panose="020B0604020202020204" pitchFamily="34" charset="0"/>
              </a:rPr>
              <a:t>read-write</a:t>
            </a:r>
            <a:r>
              <a:rPr lang="ru-RU" b="0" i="0" dirty="0">
                <a:solidFill>
                  <a:srgbClr val="222222"/>
                </a:solidFill>
                <a:effectLst/>
                <a:latin typeface="Helvetica" panose="020B0604020202020204" pitchFamily="34" charset="0"/>
              </a:rPr>
              <a:t> мьютексы. Такой </a:t>
            </a:r>
            <a:r>
              <a:rPr lang="ru-RU" b="0" i="0" dirty="0" err="1">
                <a:solidFill>
                  <a:srgbClr val="222222"/>
                </a:solidFill>
                <a:effectLst/>
                <a:latin typeface="Helvetica" panose="020B0604020202020204" pitchFamily="34" charset="0"/>
              </a:rPr>
              <a:t>мьютекст</a:t>
            </a:r>
            <a:r>
              <a:rPr lang="ru-RU" b="0" i="0" dirty="0">
                <a:solidFill>
                  <a:srgbClr val="222222"/>
                </a:solidFill>
                <a:effectLst/>
                <a:latin typeface="Helvetica" panose="020B0604020202020204" pitchFamily="34" charset="0"/>
              </a:rPr>
              <a:t> имеет два способа блокировки по аналогии с задачей про писателей и читателей. Суть задачи в следующем - есть библиотека. В нее могут заходить читатели в любом количестве, но еще есть писатели, и писатель может находиться в библиотеке только один. Обычно в этой задаче просят написать реализацию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для посетителей - для ъ читателей и писателей.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такой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есть. Он хранит счетчик читателей и флаг того, что в зале писатель. Можно отдельно брать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на чтение и отдельно на запись, и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будет гарантировать, что в каждый момент времени им владеет либо некое число читателей, либо один писатель, либо никто. Он называется </a:t>
            </a:r>
            <a:r>
              <a:rPr lang="ru-RU" b="0" i="0" dirty="0" err="1">
                <a:solidFill>
                  <a:srgbClr val="222222"/>
                </a:solidFill>
                <a:effectLst/>
                <a:latin typeface="Helvetica" panose="020B0604020202020204" pitchFamily="34" charset="0"/>
              </a:rPr>
              <a:t>pthread_rwlock_t</a:t>
            </a:r>
            <a:r>
              <a:rPr lang="ru-RU" b="0" i="0" dirty="0">
                <a:solidFill>
                  <a:srgbClr val="222222"/>
                </a:solidFill>
                <a:effectLst/>
                <a:latin typeface="Helvetica" panose="020B0604020202020204" pitchFamily="34" charset="0"/>
              </a:rPr>
              <a:t>. У него такой же интерфейс, как у мьютексов и </a:t>
            </a:r>
            <a:r>
              <a:rPr lang="ru-RU" b="0" i="0" dirty="0" err="1">
                <a:solidFill>
                  <a:srgbClr val="222222"/>
                </a:solidFill>
                <a:effectLst/>
                <a:latin typeface="Helvetica" panose="020B0604020202020204" pitchFamily="34" charset="0"/>
              </a:rPr>
              <a:t>спинлоков</a:t>
            </a:r>
            <a:r>
              <a:rPr lang="ru-RU" b="0" i="0" dirty="0">
                <a:solidFill>
                  <a:srgbClr val="222222"/>
                </a:solidFill>
                <a:effectLst/>
                <a:latin typeface="Helvetica" panose="020B0604020202020204" pitchFamily="34" charset="0"/>
              </a:rPr>
              <a:t>, но только функций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две штуки. Кстати, почему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только одна? Утверждается, что какой бы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ни взяли, снять его можно через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без указания типа.</a:t>
            </a:r>
          </a:p>
        </p:txBody>
      </p:sp>
    </p:spTree>
    <p:extLst>
      <p:ext uri="{BB962C8B-B14F-4D97-AF65-F5344CB8AC3E}">
        <p14:creationId xmlns:p14="http://schemas.microsoft.com/office/powerpoint/2010/main" val="1305710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еще один тип мьютексов - </a:t>
            </a:r>
            <a:r>
              <a:rPr lang="ru-RU" b="0" i="0" dirty="0" err="1">
                <a:solidFill>
                  <a:srgbClr val="222222"/>
                </a:solidFill>
                <a:effectLst/>
                <a:latin typeface="Helvetica" panose="020B0604020202020204" pitchFamily="34" charset="0"/>
              </a:rPr>
              <a:t>read-write</a:t>
            </a:r>
            <a:r>
              <a:rPr lang="ru-RU" b="0" i="0" dirty="0">
                <a:solidFill>
                  <a:srgbClr val="222222"/>
                </a:solidFill>
                <a:effectLst/>
                <a:latin typeface="Helvetica" panose="020B0604020202020204" pitchFamily="34" charset="0"/>
              </a:rPr>
              <a:t> мьютексы. Такой </a:t>
            </a:r>
            <a:r>
              <a:rPr lang="ru-RU" b="0" i="0" dirty="0" err="1">
                <a:solidFill>
                  <a:srgbClr val="222222"/>
                </a:solidFill>
                <a:effectLst/>
                <a:latin typeface="Helvetica" panose="020B0604020202020204" pitchFamily="34" charset="0"/>
              </a:rPr>
              <a:t>мьютекст</a:t>
            </a:r>
            <a:r>
              <a:rPr lang="ru-RU" b="0" i="0" dirty="0">
                <a:solidFill>
                  <a:srgbClr val="222222"/>
                </a:solidFill>
                <a:effectLst/>
                <a:latin typeface="Helvetica" panose="020B0604020202020204" pitchFamily="34" charset="0"/>
              </a:rPr>
              <a:t> имеет два способа блокировки по аналогии с задачей про писателей и читателей. Суть задачи в следующем - есть библиотека. В нее могут заходить читатели в любом количестве, но еще есть писатели, и писатель может находиться в библиотеке только один. Обычно в этой задаче просят написать реализацию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для посетителей - для ъ читателей и писателей.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такой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есть. Он хранит счетчик читателей и флаг того, что в зале писатель. Можно отдельно брать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на чтение и отдельно на запись, и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будет гарантировать, что в каждый момент времени им владеет либо некое число читателей, либо один писатель, либо никто. Он называется </a:t>
            </a:r>
            <a:r>
              <a:rPr lang="ru-RU" b="0" i="0" dirty="0" err="1">
                <a:solidFill>
                  <a:srgbClr val="222222"/>
                </a:solidFill>
                <a:effectLst/>
                <a:latin typeface="Helvetica" panose="020B0604020202020204" pitchFamily="34" charset="0"/>
              </a:rPr>
              <a:t>pthread_rwlock_t</a:t>
            </a:r>
            <a:r>
              <a:rPr lang="ru-RU" b="0" i="0" dirty="0">
                <a:solidFill>
                  <a:srgbClr val="222222"/>
                </a:solidFill>
                <a:effectLst/>
                <a:latin typeface="Helvetica" panose="020B0604020202020204" pitchFamily="34" charset="0"/>
              </a:rPr>
              <a:t>. У него такой же интерфейс, как у мьютексов и </a:t>
            </a:r>
            <a:r>
              <a:rPr lang="ru-RU" b="0" i="0" dirty="0" err="1">
                <a:solidFill>
                  <a:srgbClr val="222222"/>
                </a:solidFill>
                <a:effectLst/>
                <a:latin typeface="Helvetica" panose="020B0604020202020204" pitchFamily="34" charset="0"/>
              </a:rPr>
              <a:t>спинлоков</a:t>
            </a:r>
            <a:r>
              <a:rPr lang="ru-RU" b="0" i="0" dirty="0">
                <a:solidFill>
                  <a:srgbClr val="222222"/>
                </a:solidFill>
                <a:effectLst/>
                <a:latin typeface="Helvetica" panose="020B0604020202020204" pitchFamily="34" charset="0"/>
              </a:rPr>
              <a:t>, но только функций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две штуки. Кстати, почему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только одна? Утверждается, что какой бы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ни взяли, снять его можно через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без указания типа.</a:t>
            </a:r>
          </a:p>
        </p:txBody>
      </p:sp>
    </p:spTree>
    <p:extLst>
      <p:ext uri="{BB962C8B-B14F-4D97-AF65-F5344CB8AC3E}">
        <p14:creationId xmlns:p14="http://schemas.microsoft.com/office/powerpoint/2010/main" val="41178699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еще один тип мьютексов - </a:t>
            </a:r>
            <a:r>
              <a:rPr lang="ru-RU" b="0" i="0" dirty="0" err="1">
                <a:solidFill>
                  <a:srgbClr val="222222"/>
                </a:solidFill>
                <a:effectLst/>
                <a:latin typeface="Helvetica" panose="020B0604020202020204" pitchFamily="34" charset="0"/>
              </a:rPr>
              <a:t>read-write</a:t>
            </a:r>
            <a:r>
              <a:rPr lang="ru-RU" b="0" i="0" dirty="0">
                <a:solidFill>
                  <a:srgbClr val="222222"/>
                </a:solidFill>
                <a:effectLst/>
                <a:latin typeface="Helvetica" panose="020B0604020202020204" pitchFamily="34" charset="0"/>
              </a:rPr>
              <a:t> мьютексы. Такой </a:t>
            </a:r>
            <a:r>
              <a:rPr lang="ru-RU" b="0" i="0" dirty="0" err="1">
                <a:solidFill>
                  <a:srgbClr val="222222"/>
                </a:solidFill>
                <a:effectLst/>
                <a:latin typeface="Helvetica" panose="020B0604020202020204" pitchFamily="34" charset="0"/>
              </a:rPr>
              <a:t>мьютекст</a:t>
            </a:r>
            <a:r>
              <a:rPr lang="ru-RU" b="0" i="0" dirty="0">
                <a:solidFill>
                  <a:srgbClr val="222222"/>
                </a:solidFill>
                <a:effectLst/>
                <a:latin typeface="Helvetica" panose="020B0604020202020204" pitchFamily="34" charset="0"/>
              </a:rPr>
              <a:t> имеет два способа блокировки по аналогии с задачей про писателей и читателей. Суть задачи в следующем - есть библиотека. В нее могут заходить читатели в любом количестве, но еще есть писатели, и писатель может находиться в библиотеке только один. Обычно в этой задаче просят написать реализацию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для посетителей - для ъ читателей и писателей.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такой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есть. Он хранит счетчик читателей и флаг того, что в зале писатель. Можно отдельно брать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на чтение и отдельно на запись, и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будет гарантировать, что в каждый момент времени им владеет либо некое число читателей, либо один писатель, либо никто. Он называется </a:t>
            </a:r>
            <a:r>
              <a:rPr lang="ru-RU" b="0" i="0" dirty="0" err="1">
                <a:solidFill>
                  <a:srgbClr val="222222"/>
                </a:solidFill>
                <a:effectLst/>
                <a:latin typeface="Helvetica" panose="020B0604020202020204" pitchFamily="34" charset="0"/>
              </a:rPr>
              <a:t>pthread_rwlock_t</a:t>
            </a:r>
            <a:r>
              <a:rPr lang="ru-RU" b="0" i="0" dirty="0">
                <a:solidFill>
                  <a:srgbClr val="222222"/>
                </a:solidFill>
                <a:effectLst/>
                <a:latin typeface="Helvetica" panose="020B0604020202020204" pitchFamily="34" charset="0"/>
              </a:rPr>
              <a:t>. У него такой же интерфейс, как у мьютексов и </a:t>
            </a:r>
            <a:r>
              <a:rPr lang="ru-RU" b="0" i="0" dirty="0" err="1">
                <a:solidFill>
                  <a:srgbClr val="222222"/>
                </a:solidFill>
                <a:effectLst/>
                <a:latin typeface="Helvetica" panose="020B0604020202020204" pitchFamily="34" charset="0"/>
              </a:rPr>
              <a:t>спинлоков</a:t>
            </a:r>
            <a:r>
              <a:rPr lang="ru-RU" b="0" i="0" dirty="0">
                <a:solidFill>
                  <a:srgbClr val="222222"/>
                </a:solidFill>
                <a:effectLst/>
                <a:latin typeface="Helvetica" panose="020B0604020202020204" pitchFamily="34" charset="0"/>
              </a:rPr>
              <a:t>, но только функций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две штуки. Кстати, почему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только одна? Утверждается, что какой бы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ни взяли, снять его можно через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без указания типа.</a:t>
            </a:r>
          </a:p>
        </p:txBody>
      </p:sp>
    </p:spTree>
    <p:extLst>
      <p:ext uri="{BB962C8B-B14F-4D97-AF65-F5344CB8AC3E}">
        <p14:creationId xmlns:p14="http://schemas.microsoft.com/office/powerpoint/2010/main" val="2222867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еще один тип мьютексов - </a:t>
            </a:r>
            <a:r>
              <a:rPr lang="ru-RU" b="0" i="0" dirty="0" err="1">
                <a:solidFill>
                  <a:srgbClr val="222222"/>
                </a:solidFill>
                <a:effectLst/>
                <a:latin typeface="Helvetica" panose="020B0604020202020204" pitchFamily="34" charset="0"/>
              </a:rPr>
              <a:t>read-write</a:t>
            </a:r>
            <a:r>
              <a:rPr lang="ru-RU" b="0" i="0" dirty="0">
                <a:solidFill>
                  <a:srgbClr val="222222"/>
                </a:solidFill>
                <a:effectLst/>
                <a:latin typeface="Helvetica" panose="020B0604020202020204" pitchFamily="34" charset="0"/>
              </a:rPr>
              <a:t> мьютексы. Такой </a:t>
            </a:r>
            <a:r>
              <a:rPr lang="ru-RU" b="0" i="0" dirty="0" err="1">
                <a:solidFill>
                  <a:srgbClr val="222222"/>
                </a:solidFill>
                <a:effectLst/>
                <a:latin typeface="Helvetica" panose="020B0604020202020204" pitchFamily="34" charset="0"/>
              </a:rPr>
              <a:t>мьютекст</a:t>
            </a:r>
            <a:r>
              <a:rPr lang="ru-RU" b="0" i="0" dirty="0">
                <a:solidFill>
                  <a:srgbClr val="222222"/>
                </a:solidFill>
                <a:effectLst/>
                <a:latin typeface="Helvetica" panose="020B0604020202020204" pitchFamily="34" charset="0"/>
              </a:rPr>
              <a:t> имеет два способа блокировки по аналогии с задачей про писателей и читателей. Суть задачи в следующем - есть библиотека. В нее могут заходить читатели в любом количестве, но еще есть писатели, и писатель может находиться в библиотеке только один. Обычно в этой задаче просят написать реализацию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 для посетителей - для ъ читателей и писателей.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такой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есть. Он хранит счетчик читателей и флаг того, что в зале писатель. Можно отдельно брать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на чтение и отдельно на запись, и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будет гарантировать, что в каждый момент времени им владеет либо некое число читателей, либо один писатель, либо никто. Он называется </a:t>
            </a:r>
            <a:r>
              <a:rPr lang="ru-RU" b="0" i="0" dirty="0" err="1">
                <a:solidFill>
                  <a:srgbClr val="222222"/>
                </a:solidFill>
                <a:effectLst/>
                <a:latin typeface="Helvetica" panose="020B0604020202020204" pitchFamily="34" charset="0"/>
              </a:rPr>
              <a:t>pthread_rwlock_t</a:t>
            </a:r>
            <a:r>
              <a:rPr lang="ru-RU" b="0" i="0" dirty="0">
                <a:solidFill>
                  <a:srgbClr val="222222"/>
                </a:solidFill>
                <a:effectLst/>
                <a:latin typeface="Helvetica" panose="020B0604020202020204" pitchFamily="34" charset="0"/>
              </a:rPr>
              <a:t>. У него такой же интерфейс, как у мьютексов и </a:t>
            </a:r>
            <a:r>
              <a:rPr lang="ru-RU" b="0" i="0" dirty="0" err="1">
                <a:solidFill>
                  <a:srgbClr val="222222"/>
                </a:solidFill>
                <a:effectLst/>
                <a:latin typeface="Helvetica" panose="020B0604020202020204" pitchFamily="34" charset="0"/>
              </a:rPr>
              <a:t>спинлоков</a:t>
            </a:r>
            <a:r>
              <a:rPr lang="ru-RU" b="0" i="0" dirty="0">
                <a:solidFill>
                  <a:srgbClr val="222222"/>
                </a:solidFill>
                <a:effectLst/>
                <a:latin typeface="Helvetica" panose="020B0604020202020204" pitchFamily="34" charset="0"/>
              </a:rPr>
              <a:t>, но только функций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две штуки. Кстати, почему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только одна? Утверждается, что какой бы </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ни взяли, снять его можно через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без указания типа.</a:t>
            </a:r>
          </a:p>
        </p:txBody>
      </p:sp>
    </p:spTree>
    <p:extLst>
      <p:ext uri="{BB962C8B-B14F-4D97-AF65-F5344CB8AC3E}">
        <p14:creationId xmlns:p14="http://schemas.microsoft.com/office/powerpoint/2010/main" val="154495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изучении потоков мы, как обычно, будем подниматься с самого низа. Поскольку к аппаратуре они отношения почти не имеют, мы начнем с ядра. С точки зрения ядра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потоки от процессов не отличаются. На первой лекции мы узнали, что процесс в ядре вместе со всеми его ресурсами хранится в структуре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task_struct</a:t>
            </a:r>
            <a:r>
              <a:rPr lang="ru-RU" sz="1200" b="0" i="0" u="none" strike="noStrike" cap="none" dirty="0">
                <a:solidFill>
                  <a:srgbClr val="000000"/>
                </a:solidFill>
                <a:effectLst/>
                <a:latin typeface="Calibri"/>
                <a:ea typeface="Calibri"/>
                <a:cs typeface="Calibri"/>
                <a:sym typeface="Calibri"/>
              </a:rPr>
              <a:t>. Так вот потоки тоже хранятся в такой же структуре, и все потоки одного процесса в своих </a:t>
            </a:r>
            <a:r>
              <a:rPr lang="ru-RU" sz="1200" b="0" i="0" u="none" strike="noStrike" cap="none" dirty="0" err="1">
                <a:solidFill>
                  <a:srgbClr val="000000"/>
                </a:solidFill>
                <a:effectLst/>
                <a:latin typeface="Calibri"/>
                <a:ea typeface="Calibri"/>
                <a:cs typeface="Calibri"/>
                <a:sym typeface="Calibri"/>
              </a:rPr>
              <a:t>struct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task_struct</a:t>
            </a:r>
            <a:r>
              <a:rPr lang="ru-RU" sz="1200" b="0" i="0" u="none" strike="noStrike" cap="none" dirty="0">
                <a:solidFill>
                  <a:srgbClr val="000000"/>
                </a:solidFill>
                <a:effectLst/>
                <a:latin typeface="Calibri"/>
                <a:ea typeface="Calibri"/>
                <a:cs typeface="Calibri"/>
                <a:sym typeface="Calibri"/>
              </a:rPr>
              <a:t> указывают на одни и те же ресурсы.</a:t>
            </a:r>
            <a:endParaRPr lang="ru-RU" dirty="0"/>
          </a:p>
        </p:txBody>
      </p:sp>
    </p:spTree>
    <p:extLst>
      <p:ext uri="{BB962C8B-B14F-4D97-AF65-F5344CB8AC3E}">
        <p14:creationId xmlns:p14="http://schemas.microsoft.com/office/powerpoint/2010/main" val="23628391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Да дело в том, что в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по состоянию счетчика читателей и флага писателя можно всегда понять, какие сейчас </a:t>
            </a:r>
            <a:r>
              <a:rPr lang="ru-RU" b="0" i="0" dirty="0" err="1">
                <a:solidFill>
                  <a:srgbClr val="222222"/>
                </a:solidFill>
                <a:effectLst/>
                <a:latin typeface="Helvetica" panose="020B0604020202020204" pitchFamily="34" charset="0"/>
              </a:rPr>
              <a:t>локи</a:t>
            </a:r>
            <a:r>
              <a:rPr lang="ru-RU" b="0" i="0" dirty="0">
                <a:solidFill>
                  <a:srgbClr val="222222"/>
                </a:solidFill>
                <a:effectLst/>
                <a:latin typeface="Helvetica" panose="020B0604020202020204" pitchFamily="34" charset="0"/>
              </a:rPr>
              <a:t> владеют мьютексом - читатели или писатель. Если читателей не 0, то значит писателя нет и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 освобождает читателя. Если писатель есть, то </a:t>
            </a:r>
            <a:r>
              <a:rPr lang="ru-RU" b="0" i="0" dirty="0" err="1">
                <a:solidFill>
                  <a:srgbClr val="222222"/>
                </a:solidFill>
                <a:effectLst/>
                <a:latin typeface="Helvetica" panose="020B0604020202020204" pitchFamily="34" charset="0"/>
              </a:rPr>
              <a:t>читалелей</a:t>
            </a:r>
            <a:r>
              <a:rPr lang="ru-RU" b="0" i="0" dirty="0">
                <a:solidFill>
                  <a:srgbClr val="222222"/>
                </a:solidFill>
                <a:effectLst/>
                <a:latin typeface="Helvetica" panose="020B0604020202020204" pitchFamily="34" charset="0"/>
              </a:rPr>
              <a:t> нет, и освобождается писатель.</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Зачем в реальном мире такое надо? Например, для очереди задач или событий, куда кладутся объекты под </a:t>
            </a:r>
            <a:r>
              <a:rPr lang="ru-RU" b="0" i="0" dirty="0" err="1">
                <a:solidFill>
                  <a:srgbClr val="222222"/>
                </a:solidFill>
                <a:effectLst/>
                <a:latin typeface="Helvetica" panose="020B0604020202020204" pitchFamily="34" charset="0"/>
              </a:rPr>
              <a:t>локом</a:t>
            </a:r>
            <a:r>
              <a:rPr lang="ru-RU" b="0" i="0" dirty="0">
                <a:solidFill>
                  <a:srgbClr val="222222"/>
                </a:solidFill>
                <a:effectLst/>
                <a:latin typeface="Helvetica" panose="020B0604020202020204" pitchFamily="34" charset="0"/>
              </a:rPr>
              <a:t> на запись, а ищутся под </a:t>
            </a:r>
            <a:r>
              <a:rPr lang="ru-RU" b="0" i="0" dirty="0" err="1">
                <a:solidFill>
                  <a:srgbClr val="222222"/>
                </a:solidFill>
                <a:effectLst/>
                <a:latin typeface="Helvetica" panose="020B0604020202020204" pitchFamily="34" charset="0"/>
              </a:rPr>
              <a:t>локом</a:t>
            </a:r>
            <a:r>
              <a:rPr lang="ru-RU" b="0" i="0" dirty="0">
                <a:solidFill>
                  <a:srgbClr val="222222"/>
                </a:solidFill>
                <a:effectLst/>
                <a:latin typeface="Helvetica" panose="020B0604020202020204" pitchFamily="34" charset="0"/>
              </a:rPr>
              <a:t> на чтение. Но честно говоря, сложно представить, когда это может дать заметный прирост производительности по сравнению с обычным мьютексом или </a:t>
            </a:r>
            <a:r>
              <a:rPr lang="ru-RU" b="0" i="0" dirty="0" err="1">
                <a:solidFill>
                  <a:srgbClr val="222222"/>
                </a:solidFill>
                <a:effectLst/>
                <a:latin typeface="Helvetica" panose="020B0604020202020204" pitchFamily="34" charset="0"/>
              </a:rPr>
              <a:t>спинлоком</a:t>
            </a:r>
            <a:r>
              <a:rPr lang="ru-RU" b="0" i="0" dirty="0">
                <a:solidFill>
                  <a:srgbClr val="222222"/>
                </a:solidFill>
                <a:effectLst/>
                <a:latin typeface="Helvetica" panose="020B0604020202020204" pitchFamily="34" charset="0"/>
              </a:rPr>
              <a:t> на оба типа запросов.</a:t>
            </a:r>
            <a:endParaRPr lang="ru-RU" dirty="0"/>
          </a:p>
        </p:txBody>
      </p:sp>
    </p:spTree>
    <p:extLst>
      <p:ext uri="{BB962C8B-B14F-4D97-AF65-F5344CB8AC3E}">
        <p14:creationId xmlns:p14="http://schemas.microsoft.com/office/powerpoint/2010/main" val="23052829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Одна из самых частых задач, которые приходится решать в многопоточной программе, это обработка событий. Часто бывает, что есть какой-то генератор событий и много потоков ждет появления новых, чтобы начать их обрабатывать. Например, ждем появления данных в сетевом сокете. Как только они появляются, потоки сразу рвутся пакет данных обработать. Как синхронизировать доступ к источнику событий? И как источник уведомит скорее всего спящие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что появились данные? Как это сделать на том, что мы уже знаем?</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Это решается достаточно легко - при помощи </a:t>
            </a:r>
            <a:r>
              <a:rPr lang="ru-RU" b="0" i="0" dirty="0" err="1">
                <a:solidFill>
                  <a:srgbClr val="222222"/>
                </a:solidFill>
                <a:effectLst/>
                <a:latin typeface="Helvetica" panose="020B0604020202020204" pitchFamily="34" charset="0"/>
              </a:rPr>
              <a:t>condition_variable</a:t>
            </a:r>
            <a:r>
              <a:rPr lang="ru-RU" b="0" i="0" dirty="0">
                <a:solidFill>
                  <a:srgbClr val="222222"/>
                </a:solidFill>
                <a:effectLst/>
                <a:latin typeface="Helvetica" panose="020B0604020202020204" pitchFamily="34" charset="0"/>
              </a:rPr>
              <a:t>. Создадим очень простецкую ее версию, которая тут вполне сработает.</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Принцип работы такого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-уведомителя в том, что сигналящий поток первым блокирует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потом все остальные тоже. Когда событие происходит, сигналящий поток освобождает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сразу его снова берет. И между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другой поток успеет его взять, забрать событие себе и освободить.</a:t>
            </a:r>
          </a:p>
        </p:txBody>
      </p:sp>
    </p:spTree>
    <p:extLst>
      <p:ext uri="{BB962C8B-B14F-4D97-AF65-F5344CB8AC3E}">
        <p14:creationId xmlns:p14="http://schemas.microsoft.com/office/powerpoint/2010/main" val="996558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Одна из самых частых задач, которые приходится решать в многопоточной программе, это обработка событий. Часто бывает, что есть какой-то генератор событий и много потоков ждет появления новых, чтобы начать их обрабатывать. Например, ждем появления данных в сетевом сокете. Как только они появляются, потоки сразу рвутся пакет данных обработать. Как синхронизировать доступ к источнику событий? И как источник уведомит скорее всего спящие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что появились данные? Как это сделать на том, что мы уже знаем?</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Это решается достаточно легко - при помощи </a:t>
            </a:r>
            <a:r>
              <a:rPr lang="ru-RU" b="0" i="0" dirty="0" err="1">
                <a:solidFill>
                  <a:srgbClr val="222222"/>
                </a:solidFill>
                <a:effectLst/>
                <a:latin typeface="Helvetica" panose="020B0604020202020204" pitchFamily="34" charset="0"/>
              </a:rPr>
              <a:t>condition_variable</a:t>
            </a:r>
            <a:r>
              <a:rPr lang="ru-RU" b="0" i="0" dirty="0">
                <a:solidFill>
                  <a:srgbClr val="222222"/>
                </a:solidFill>
                <a:effectLst/>
                <a:latin typeface="Helvetica" panose="020B0604020202020204" pitchFamily="34" charset="0"/>
              </a:rPr>
              <a:t>. Создадим очень простецкую ее версию, которая тут вполне сработает.</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Принцип работы такого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-уведомителя в том, что сигналящий поток первым блокирует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потом все остальные тоже. Когда событие происходит, сигналящий поток освобождает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сразу его снова берет. И между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другой поток успеет его взять, забрать событие себе и освободить.</a:t>
            </a:r>
          </a:p>
        </p:txBody>
      </p:sp>
    </p:spTree>
    <p:extLst>
      <p:ext uri="{BB962C8B-B14F-4D97-AF65-F5344CB8AC3E}">
        <p14:creationId xmlns:p14="http://schemas.microsoft.com/office/powerpoint/2010/main" val="1633016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Одна из самых частых задач, которые приходится решать в многопоточной программе, это обработка событий. Часто бывает, что есть какой-то генератор событий и много потоков ждет появления новых, чтобы начать их обрабатывать. Например, ждем появления данных в сетевом сокете. Как только они появляются, потоки сразу рвутся пакет данных обработать. Как синхронизировать доступ к источнику событий? И как источник уведомит скорее всего спящие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что появились данные? Как это сделать на том, что мы уже знаем?</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Это решается достаточно легко - при помощи </a:t>
            </a:r>
            <a:r>
              <a:rPr lang="ru-RU" b="0" i="0" dirty="0" err="1">
                <a:solidFill>
                  <a:srgbClr val="222222"/>
                </a:solidFill>
                <a:effectLst/>
                <a:latin typeface="Helvetica" panose="020B0604020202020204" pitchFamily="34" charset="0"/>
              </a:rPr>
              <a:t>condition_variable</a:t>
            </a:r>
            <a:r>
              <a:rPr lang="ru-RU" b="0" i="0" dirty="0">
                <a:solidFill>
                  <a:srgbClr val="222222"/>
                </a:solidFill>
                <a:effectLst/>
                <a:latin typeface="Helvetica" panose="020B0604020202020204" pitchFamily="34" charset="0"/>
              </a:rPr>
              <a:t>. Создадим очень простецкую ее версию, которая тут вполне сработает.</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Принцип работы такого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-уведомителя в том, что сигналящий поток первым блокирует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потом все остальные тоже. Когда событие происходит, сигналящий поток освобождает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сразу его снова берет. И между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другой поток успеет его взять, забрать событие себе и освободить.</a:t>
            </a:r>
          </a:p>
        </p:txBody>
      </p:sp>
    </p:spTree>
    <p:extLst>
      <p:ext uri="{BB962C8B-B14F-4D97-AF65-F5344CB8AC3E}">
        <p14:creationId xmlns:p14="http://schemas.microsoft.com/office/powerpoint/2010/main" val="31102848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Одна из самых частых задач, которые приходится решать в многопоточной программе, это обработка событий. Часто бывает, что есть какой-то генератор событий и много потоков ждет появления новых, чтобы начать их обрабатывать. Например, ждем появления данных в сетевом сокете. Как только они появляются, потоки сразу рвутся пакет данных обработать. Как синхронизировать доступ к источнику событий? И как источник уведомит скорее всего спящие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что появились данные? Как это сделать на том, что мы уже знаем?</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Это решается достаточно легко - при помощи </a:t>
            </a:r>
            <a:r>
              <a:rPr lang="ru-RU" b="0" i="0" dirty="0" err="1">
                <a:solidFill>
                  <a:srgbClr val="222222"/>
                </a:solidFill>
                <a:effectLst/>
                <a:latin typeface="Helvetica" panose="020B0604020202020204" pitchFamily="34" charset="0"/>
              </a:rPr>
              <a:t>condition_variable</a:t>
            </a:r>
            <a:r>
              <a:rPr lang="ru-RU" b="0" i="0" dirty="0">
                <a:solidFill>
                  <a:srgbClr val="222222"/>
                </a:solidFill>
                <a:effectLst/>
                <a:latin typeface="Helvetica" panose="020B0604020202020204" pitchFamily="34" charset="0"/>
              </a:rPr>
              <a:t>. Создадим очень простецкую ее версию, которая тут вполне сработает.</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Принцип работы такого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-уведомителя в том, что сигналящий поток первым блокирует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потом все остальные тоже. Когда событие происходит, сигналящий поток освобождает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сразу его снова берет. И между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другой поток успеет его взять, забрать событие себе и освободить.</a:t>
            </a:r>
          </a:p>
        </p:txBody>
      </p:sp>
    </p:spTree>
    <p:extLst>
      <p:ext uri="{BB962C8B-B14F-4D97-AF65-F5344CB8AC3E}">
        <p14:creationId xmlns:p14="http://schemas.microsoft.com/office/powerpoint/2010/main" val="35737926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Одна из самых частых задач, которые приходится решать в многопоточной программе, это обработка событий. Часто бывает, что есть какой-то генератор событий и много потоков ждет появления новых, чтобы начать их обрабатывать. Например, ждем появления данных в сетевом сокете. Как только они появляются, потоки сразу рвутся пакет данных обработать. Как синхронизировать доступ к источнику событий? И как источник уведомит скорее всего спящие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что появились данные? Как это сделать на том, что мы уже знаем?</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Это решается достаточно легко - при помощи </a:t>
            </a:r>
            <a:r>
              <a:rPr lang="ru-RU" b="0" i="0" dirty="0" err="1">
                <a:solidFill>
                  <a:srgbClr val="222222"/>
                </a:solidFill>
                <a:effectLst/>
                <a:latin typeface="Helvetica" panose="020B0604020202020204" pitchFamily="34" charset="0"/>
              </a:rPr>
              <a:t>condition_variable</a:t>
            </a:r>
            <a:r>
              <a:rPr lang="ru-RU" b="0" i="0" dirty="0">
                <a:solidFill>
                  <a:srgbClr val="222222"/>
                </a:solidFill>
                <a:effectLst/>
                <a:latin typeface="Helvetica" panose="020B0604020202020204" pitchFamily="34" charset="0"/>
              </a:rPr>
              <a:t>. Создадим очень простецкую ее версию, которая тут вполне сработает.</a:t>
            </a:r>
            <a:endParaRPr lang="en-US" b="0" i="0" dirty="0">
              <a:solidFill>
                <a:srgbClr val="222222"/>
              </a:solidFill>
              <a:effectLst/>
              <a:latin typeface="Helvetica" panose="020B0604020202020204" pitchFamily="34" charset="0"/>
            </a:endParaRPr>
          </a:p>
          <a:p>
            <a:pPr algn="l" fontAlgn="base"/>
            <a:endParaRPr lang="en-US"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Принцип работы такого </a:t>
            </a:r>
            <a:r>
              <a:rPr lang="ru-RU" b="0" i="0" dirty="0" err="1">
                <a:solidFill>
                  <a:srgbClr val="222222"/>
                </a:solidFill>
                <a:effectLst/>
                <a:latin typeface="Helvetica" panose="020B0604020202020204" pitchFamily="34" charset="0"/>
              </a:rPr>
              <a:t>лока</a:t>
            </a:r>
            <a:r>
              <a:rPr lang="ru-RU" b="0" i="0" dirty="0">
                <a:solidFill>
                  <a:srgbClr val="222222"/>
                </a:solidFill>
                <a:effectLst/>
                <a:latin typeface="Helvetica" panose="020B0604020202020204" pitchFamily="34" charset="0"/>
              </a:rPr>
              <a:t>-уведомителя в том, что сигналящий поток первым блокирует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потом все остальные тоже. Когда событие происходит, сигналящий поток освобождает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и сразу его снова берет. И между </a:t>
            </a:r>
            <a:r>
              <a:rPr lang="ru-RU" b="0" i="0" dirty="0" err="1">
                <a:solidFill>
                  <a:srgbClr val="222222"/>
                </a:solidFill>
                <a:effectLst/>
                <a:latin typeface="Helvetica" panose="020B0604020202020204" pitchFamily="34" charset="0"/>
              </a:rPr>
              <a:t>unlock</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lock</a:t>
            </a:r>
            <a:r>
              <a:rPr lang="ru-RU" b="0" i="0" dirty="0">
                <a:solidFill>
                  <a:srgbClr val="222222"/>
                </a:solidFill>
                <a:effectLst/>
                <a:latin typeface="Helvetica" panose="020B0604020202020204" pitchFamily="34" charset="0"/>
              </a:rPr>
              <a:t> другой поток успеет его взять, забрать событие себе и освободить.</a:t>
            </a:r>
          </a:p>
        </p:txBody>
      </p:sp>
    </p:spTree>
    <p:extLst>
      <p:ext uri="{BB962C8B-B14F-4D97-AF65-F5344CB8AC3E}">
        <p14:creationId xmlns:p14="http://schemas.microsoft.com/office/powerpoint/2010/main" val="9596566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Но не все так радужно - это сильно зависит от реализации. Запустив эту программу на </a:t>
            </a:r>
            <a:r>
              <a:rPr lang="ru-RU" b="0" i="0" dirty="0" err="1">
                <a:solidFill>
                  <a:srgbClr val="222222"/>
                </a:solidFill>
                <a:effectLst/>
                <a:latin typeface="Helvetica" panose="020B0604020202020204" pitchFamily="34" charset="0"/>
              </a:rPr>
              <a:t>Mac</a:t>
            </a:r>
            <a:r>
              <a:rPr lang="ru-RU" b="0" i="0" dirty="0">
                <a:solidFill>
                  <a:srgbClr val="222222"/>
                </a:solidFill>
                <a:effectLst/>
                <a:latin typeface="Helvetica" panose="020B0604020202020204" pitchFamily="34" charset="0"/>
              </a:rPr>
              <a:t> я получил, что ожидал - на каждое нажатие </a:t>
            </a:r>
            <a:r>
              <a:rPr lang="ru-RU" b="0" i="0" dirty="0" err="1">
                <a:solidFill>
                  <a:srgbClr val="222222"/>
                </a:solidFill>
                <a:effectLst/>
                <a:latin typeface="Helvetica" panose="020B0604020202020204" pitchFamily="34" charset="0"/>
              </a:rPr>
              <a:t>enter</a:t>
            </a:r>
            <a:r>
              <a:rPr lang="ru-RU" b="0" i="0" dirty="0">
                <a:solidFill>
                  <a:srgbClr val="222222"/>
                </a:solidFill>
                <a:effectLst/>
                <a:latin typeface="Helvetica" panose="020B0604020202020204" pitchFamily="34" charset="0"/>
              </a:rPr>
              <a:t> просыпается какой-то поток. Но запустив на </a:t>
            </a:r>
            <a:r>
              <a:rPr lang="ru-RU" b="0" i="0" dirty="0" err="1">
                <a:solidFill>
                  <a:srgbClr val="222222"/>
                </a:solidFill>
                <a:effectLst/>
                <a:latin typeface="Helvetica" panose="020B0604020202020204" pitchFamily="34" charset="0"/>
              </a:rPr>
              <a:t>Linux</a:t>
            </a:r>
            <a:r>
              <a:rPr lang="ru-RU" b="0" i="0" dirty="0">
                <a:solidFill>
                  <a:srgbClr val="222222"/>
                </a:solidFill>
                <a:effectLst/>
                <a:latin typeface="Helvetica" panose="020B0604020202020204" pitchFamily="34" charset="0"/>
              </a:rPr>
              <a:t>, я увидел, что почти всегда генератор событий освобождает и берет </a:t>
            </a:r>
            <a:r>
              <a:rPr lang="ru-RU" b="0" i="0" dirty="0" err="1">
                <a:solidFill>
                  <a:srgbClr val="222222"/>
                </a:solidFill>
                <a:effectLst/>
                <a:latin typeface="Helvetica" panose="020B0604020202020204" pitchFamily="34" charset="0"/>
              </a:rPr>
              <a:t>лок</a:t>
            </a:r>
            <a:r>
              <a:rPr lang="ru-RU" b="0" i="0" dirty="0">
                <a:solidFill>
                  <a:srgbClr val="222222"/>
                </a:solidFill>
                <a:effectLst/>
                <a:latin typeface="Helvetica" panose="020B0604020202020204" pitchFamily="34" charset="0"/>
              </a:rPr>
              <a:t> без переключений на другие потоки - уведомления о событиях просто теряются. Те, кто ждет событий, должны как-то о себе заявлять, чтобы генератор ждал, пока кто-то из ждущих заберет событие.</a:t>
            </a:r>
          </a:p>
        </p:txBody>
      </p:sp>
    </p:spTree>
    <p:extLst>
      <p:ext uri="{BB962C8B-B14F-4D97-AF65-F5344CB8AC3E}">
        <p14:creationId xmlns:p14="http://schemas.microsoft.com/office/powerpoint/2010/main" val="3052887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Для этого я добавлю счетчик </a:t>
            </a:r>
            <a:r>
              <a:rPr lang="ru-RU" b="0" i="0" dirty="0" err="1">
                <a:solidFill>
                  <a:srgbClr val="222222"/>
                </a:solidFill>
                <a:effectLst/>
                <a:latin typeface="Helvetica" panose="020B0604020202020204" pitchFamily="34" charset="0"/>
              </a:rPr>
              <a:t>wait_count</a:t>
            </a:r>
            <a:r>
              <a:rPr lang="ru-RU" b="0" i="0" dirty="0">
                <a:solidFill>
                  <a:srgbClr val="222222"/>
                </a:solidFill>
                <a:effectLst/>
                <a:latin typeface="Helvetica" panose="020B0604020202020204" pitchFamily="34" charset="0"/>
              </a:rPr>
              <a:t>. Теперь каждый новый ждущий будет увеличивать счетчик, а сигналящий поток будет проверять, есть ли ждущие. Если есть, то ждем, пока один из них перехватит событие. Все еще возможна ситуация, когда сигнал потеряется, но только если все рабочие заняты. На такой случай события нужно сохранять в очередь, защищенную отдельным </a:t>
            </a:r>
            <a:r>
              <a:rPr lang="ru-RU" b="0" i="0" dirty="0" err="1">
                <a:solidFill>
                  <a:srgbClr val="222222"/>
                </a:solidFill>
                <a:effectLst/>
                <a:latin typeface="Helvetica" panose="020B0604020202020204" pitchFamily="34" charset="0"/>
              </a:rPr>
              <a:t>локом</a:t>
            </a:r>
            <a:r>
              <a:rPr lang="ru-RU" b="0" i="0" dirty="0">
                <a:solidFill>
                  <a:srgbClr val="222222"/>
                </a:solidFill>
                <a:effectLst/>
                <a:latin typeface="Helvetica" panose="020B0604020202020204" pitchFamily="34" charset="0"/>
              </a:rPr>
              <a:t>, куда потоки будут обращаться до того, как начать ждать новое событие.</a:t>
            </a:r>
          </a:p>
        </p:txBody>
      </p:sp>
    </p:spTree>
    <p:extLst>
      <p:ext uri="{BB962C8B-B14F-4D97-AF65-F5344CB8AC3E}">
        <p14:creationId xmlns:p14="http://schemas.microsoft.com/office/powerpoint/2010/main" val="28696505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1781485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То, что мы только что реализовали, уже есть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как </a:t>
            </a:r>
            <a:r>
              <a:rPr lang="ru-RU" b="0" i="0" dirty="0" err="1">
                <a:solidFill>
                  <a:srgbClr val="222222"/>
                </a:solidFill>
                <a:effectLst/>
                <a:latin typeface="Helvetica" panose="020B0604020202020204" pitchFamily="34" charset="0"/>
              </a:rPr>
              <a:t>pthread_cond_t</a:t>
            </a:r>
            <a:r>
              <a:rPr lang="ru-RU" b="0" i="0" dirty="0">
                <a:solidFill>
                  <a:srgbClr val="222222"/>
                </a:solidFill>
                <a:effectLst/>
                <a:latin typeface="Helvetica" panose="020B0604020202020204" pitchFamily="34" charset="0"/>
              </a:rPr>
              <a:t>. Это реализация оповещения о событиях. Вот только еще эта переменная умеет уведомлять сразу много потоков - у нее есть метод </a:t>
            </a:r>
            <a:r>
              <a:rPr lang="ru-RU" b="0" i="0" dirty="0" err="1">
                <a:solidFill>
                  <a:srgbClr val="222222"/>
                </a:solidFill>
                <a:effectLst/>
                <a:latin typeface="Helvetica" panose="020B0604020202020204" pitchFamily="34" charset="0"/>
              </a:rPr>
              <a:t>broadcast</a:t>
            </a:r>
            <a:r>
              <a:rPr lang="ru-RU" b="0" i="0" dirty="0">
                <a:solidFill>
                  <a:srgbClr val="222222"/>
                </a:solidFill>
                <a:effectLst/>
                <a:latin typeface="Helvetica" panose="020B0604020202020204" pitchFamily="34" charset="0"/>
              </a:rPr>
              <a:t>. Но есть у этой переменной и странность - у нее </a:t>
            </a:r>
            <a:r>
              <a:rPr lang="ru-RU" b="0" i="0" dirty="0" err="1">
                <a:solidFill>
                  <a:srgbClr val="222222"/>
                </a:solidFill>
                <a:effectLst/>
                <a:latin typeface="Helvetica" panose="020B0604020202020204" pitchFamily="34" charset="0"/>
              </a:rPr>
              <a:t>mutex</a:t>
            </a:r>
            <a:r>
              <a:rPr lang="ru-RU" b="0" i="0" dirty="0">
                <a:solidFill>
                  <a:srgbClr val="222222"/>
                </a:solidFill>
                <a:effectLst/>
                <a:latin typeface="Helvetica" panose="020B0604020202020204" pitchFamily="34" charset="0"/>
              </a:rPr>
              <a:t>, которым мы защищали флаг события, торчит наружу, его пользователь должен передавать сам. Это сделано за двумя причинами: 1) им можно защищать сам </a:t>
            </a:r>
            <a:r>
              <a:rPr lang="ru-RU" b="0" i="0" dirty="0" err="1">
                <a:solidFill>
                  <a:srgbClr val="222222"/>
                </a:solidFill>
                <a:effectLst/>
                <a:latin typeface="Helvetica" panose="020B0604020202020204" pitchFamily="34" charset="0"/>
              </a:rPr>
              <a:t>condition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variable</a:t>
            </a:r>
            <a:r>
              <a:rPr lang="ru-RU" b="0" i="0" dirty="0">
                <a:solidFill>
                  <a:srgbClr val="222222"/>
                </a:solidFill>
                <a:effectLst/>
                <a:latin typeface="Helvetica" panose="020B0604020202020204" pitchFamily="34" charset="0"/>
              </a:rPr>
              <a:t> (на слайде код), 2) вещи, связанные с </a:t>
            </a:r>
            <a:r>
              <a:rPr lang="ru-RU" b="0" i="0" dirty="0" err="1">
                <a:solidFill>
                  <a:srgbClr val="222222"/>
                </a:solidFill>
                <a:effectLst/>
                <a:latin typeface="Helvetica" panose="020B0604020202020204" pitchFamily="34" charset="0"/>
              </a:rPr>
              <a:t>condition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variable</a:t>
            </a:r>
            <a:r>
              <a:rPr lang="ru-RU" b="0" i="0" dirty="0">
                <a:solidFill>
                  <a:srgbClr val="222222"/>
                </a:solidFill>
                <a:effectLst/>
                <a:latin typeface="Helvetica" panose="020B0604020202020204" pitchFamily="34" charset="0"/>
              </a:rPr>
              <a:t>, например, очередь (показать код). В нашей реализации если попробуем использовать </a:t>
            </a:r>
            <a:r>
              <a:rPr lang="ru-RU" b="0" i="0" dirty="0" err="1">
                <a:solidFill>
                  <a:srgbClr val="222222"/>
                </a:solidFill>
                <a:effectLst/>
                <a:latin typeface="Helvetica" panose="020B0604020202020204" pitchFamily="34" charset="0"/>
              </a:rPr>
              <a:t>condvar</a:t>
            </a:r>
            <a:r>
              <a:rPr lang="ru-RU" b="0" i="0" dirty="0">
                <a:solidFill>
                  <a:srgbClr val="222222"/>
                </a:solidFill>
                <a:effectLst/>
                <a:latin typeface="Helvetica" panose="020B0604020202020204" pitchFamily="34" charset="0"/>
              </a:rPr>
              <a:t> с какой-нибудь очередью, то очередь придется защищать отдельным </a:t>
            </a:r>
            <a:r>
              <a:rPr lang="ru-RU" b="0" i="0" dirty="0" err="1">
                <a:solidFill>
                  <a:srgbClr val="222222"/>
                </a:solidFill>
                <a:effectLst/>
                <a:latin typeface="Helvetica" panose="020B0604020202020204" pitchFamily="34" charset="0"/>
              </a:rPr>
              <a:t>мьютекстом</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1720525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Получается, что любой процесс - это на самом деле изначально один поток, и к нему их можно добавлять. Как происходит добавление?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есть такой системный вызов - </a:t>
            </a:r>
            <a:r>
              <a:rPr lang="ru-RU" sz="1200" b="0" i="0" u="none" strike="noStrike" cap="none" dirty="0" err="1">
                <a:solidFill>
                  <a:srgbClr val="000000"/>
                </a:solidFill>
                <a:effectLst/>
                <a:latin typeface="Calibri"/>
                <a:ea typeface="Calibri"/>
                <a:cs typeface="Calibri"/>
                <a:sym typeface="Calibri"/>
              </a:rPr>
              <a:t>clone</a:t>
            </a:r>
            <a:r>
              <a:rPr lang="ru-RU" sz="1200" b="0" i="0" u="none" strike="noStrike" cap="none" dirty="0">
                <a:solidFill>
                  <a:srgbClr val="000000"/>
                </a:solidFill>
                <a:effectLst/>
                <a:latin typeface="Calibri"/>
                <a:ea typeface="Calibri"/>
                <a:cs typeface="Calibri"/>
                <a:sym typeface="Calibri"/>
              </a:rPr>
              <a:t>. Это точка входа для любых размножений процессов и потоков. В стандартной библиотеке обертка над этим вызовом выглядит так: (см слайд). </a:t>
            </a:r>
            <a:r>
              <a:rPr lang="ru-RU" sz="1200" b="0" i="0" u="none" strike="noStrike" cap="none" dirty="0" err="1">
                <a:solidFill>
                  <a:srgbClr val="000000"/>
                </a:solidFill>
                <a:effectLst/>
                <a:latin typeface="Calibri"/>
                <a:ea typeface="Calibri"/>
                <a:cs typeface="Calibri"/>
                <a:sym typeface="Calibri"/>
              </a:rPr>
              <a:t>Clone</a:t>
            </a:r>
            <a:r>
              <a:rPr lang="ru-RU" sz="1200" b="0" i="0" u="none" strike="noStrike" cap="none" dirty="0">
                <a:solidFill>
                  <a:srgbClr val="000000"/>
                </a:solidFill>
                <a:effectLst/>
                <a:latin typeface="Calibri"/>
                <a:ea typeface="Calibri"/>
                <a:cs typeface="Calibri"/>
                <a:sym typeface="Calibri"/>
              </a:rPr>
              <a:t> принимает функцию, с которой должен будет начать выполнение потомок, указатель на память для его стека, битовую комбинацию флагов и аргумент для функции. Различными комбинациями флагов можно добиться того, что вызов сработает как </a:t>
            </a:r>
            <a:r>
              <a:rPr lang="ru-RU" sz="1200" b="0" i="0" u="none" strike="noStrike" cap="none" dirty="0" err="1">
                <a:solidFill>
                  <a:srgbClr val="000000"/>
                </a:solidFill>
                <a:effectLst/>
                <a:latin typeface="Calibri"/>
                <a:ea typeface="Calibri"/>
                <a:cs typeface="Calibri"/>
                <a:sym typeface="Calibri"/>
              </a:rPr>
              <a:t>fork</a:t>
            </a:r>
            <a:r>
              <a:rPr lang="ru-RU" sz="1200" b="0" i="0" u="none" strike="noStrike" cap="none" dirty="0">
                <a:solidFill>
                  <a:srgbClr val="000000"/>
                </a:solidFill>
                <a:effectLst/>
                <a:latin typeface="Calibri"/>
                <a:ea typeface="Calibri"/>
                <a:cs typeface="Calibri"/>
                <a:sym typeface="Calibri"/>
              </a:rPr>
              <a:t>(), и создаст новый дочерний процесс, или создаст новый поток - с тем же </a:t>
            </a:r>
            <a:r>
              <a:rPr lang="ru-RU" sz="1200" b="0" i="0" u="none" strike="noStrike" cap="none" dirty="0" err="1">
                <a:solidFill>
                  <a:srgbClr val="000000"/>
                </a:solidFill>
                <a:effectLst/>
                <a:latin typeface="Calibri"/>
                <a:ea typeface="Calibri"/>
                <a:cs typeface="Calibri"/>
                <a:sym typeface="Calibri"/>
              </a:rPr>
              <a:t>pid</a:t>
            </a:r>
            <a:r>
              <a:rPr lang="ru-RU" sz="1200" b="0" i="0" u="none" strike="noStrike" cap="none" dirty="0">
                <a:solidFill>
                  <a:srgbClr val="000000"/>
                </a:solidFill>
                <a:effectLst/>
                <a:latin typeface="Calibri"/>
                <a:ea typeface="Calibri"/>
                <a:cs typeface="Calibri"/>
                <a:sym typeface="Calibri"/>
              </a:rPr>
              <a:t>, той же памятью, ресурсами и </a:t>
            </a:r>
            <a:r>
              <a:rPr lang="ru-RU" sz="1200" b="0" i="0" u="none" strike="noStrike" cap="none" dirty="0" err="1">
                <a:solidFill>
                  <a:srgbClr val="000000"/>
                </a:solidFill>
                <a:effectLst/>
                <a:latin typeface="Calibri"/>
                <a:ea typeface="Calibri"/>
                <a:cs typeface="Calibri"/>
                <a:sym typeface="Calibri"/>
              </a:rPr>
              <a:t>тд</a:t>
            </a:r>
            <a:r>
              <a:rPr lang="ru-RU" sz="1200" b="0" i="0" u="none" strike="noStrike" cap="none" dirty="0">
                <a:solidFill>
                  <a:srgbClr val="000000"/>
                </a:solidFill>
                <a:effectLst/>
                <a:latin typeface="Calibri"/>
                <a:ea typeface="Calibri"/>
                <a:cs typeface="Calibri"/>
                <a:sym typeface="Calibri"/>
              </a:rPr>
              <a:t>. Можно посмотреть пример.</a:t>
            </a:r>
            <a:endParaRPr lang="ru-RU" dirty="0"/>
          </a:p>
        </p:txBody>
      </p:sp>
    </p:spTree>
    <p:extLst>
      <p:ext uri="{BB962C8B-B14F-4D97-AF65-F5344CB8AC3E}">
        <p14:creationId xmlns:p14="http://schemas.microsoft.com/office/powerpoint/2010/main" val="20843247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Еще в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есть барьеры. Это такая переменная, которая </a:t>
            </a:r>
            <a:r>
              <a:rPr lang="ru-RU" b="0" i="0" dirty="0" err="1">
                <a:solidFill>
                  <a:srgbClr val="222222"/>
                </a:solidFill>
                <a:effectLst/>
                <a:latin typeface="Helvetica" panose="020B0604020202020204" pitchFamily="34" charset="0"/>
              </a:rPr>
              <a:t>блокирутеся</a:t>
            </a:r>
            <a:r>
              <a:rPr lang="ru-RU" b="0" i="0" dirty="0">
                <a:solidFill>
                  <a:srgbClr val="222222"/>
                </a:solidFill>
                <a:effectLst/>
                <a:latin typeface="Helvetica" panose="020B0604020202020204" pitchFamily="34" charset="0"/>
              </a:rPr>
              <a:t> на </a:t>
            </a:r>
            <a:r>
              <a:rPr lang="ru-RU" b="0" i="0" dirty="0" err="1">
                <a:solidFill>
                  <a:srgbClr val="222222"/>
                </a:solidFill>
                <a:effectLst/>
                <a:latin typeface="Helvetica" panose="020B0604020202020204" pitchFamily="34" charset="0"/>
              </a:rPr>
              <a:t>wait</a:t>
            </a:r>
            <a:r>
              <a:rPr lang="ru-RU" b="0" i="0" dirty="0">
                <a:solidFill>
                  <a:srgbClr val="222222"/>
                </a:solidFill>
                <a:effectLst/>
                <a:latin typeface="Helvetica" panose="020B0604020202020204" pitchFamily="34" charset="0"/>
              </a:rPr>
              <a:t>() и разблокирует всех ожидающих только когда их накопится достаточное число. Сложно представить, где это может понадобиться - блокировать кучу потоков, пока все не дойдут до одной точки. Но такие применения есть. Пример - есть программа, которая выполняется линейно, но некоторые свои части выполняет параллельно, скажем циклы. Когда цикл распараллеливается, для продолжения работы нужно дождаться все куски цикла. </a:t>
            </a:r>
            <a:r>
              <a:rPr lang="ru-RU" b="0" i="0" dirty="0" err="1">
                <a:solidFill>
                  <a:srgbClr val="222222"/>
                </a:solidFill>
                <a:effectLst/>
                <a:latin typeface="Helvetica" panose="020B0604020202020204" pitchFamily="34" charset="0"/>
              </a:rPr>
              <a:t>pthread_join</a:t>
            </a:r>
            <a:r>
              <a:rPr lang="ru-RU" b="0" i="0" dirty="0">
                <a:solidFill>
                  <a:srgbClr val="222222"/>
                </a:solidFill>
                <a:effectLst/>
                <a:latin typeface="Helvetica" panose="020B0604020202020204" pitchFamily="34" charset="0"/>
              </a:rPr>
              <a:t> тут не подойдет, если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завершать не хочется. Это могут быть рабочие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которые </a:t>
            </a:r>
            <a:r>
              <a:rPr lang="ru-RU" b="0" i="0" dirty="0" err="1">
                <a:solidFill>
                  <a:srgbClr val="222222"/>
                </a:solidFill>
                <a:effectLst/>
                <a:latin typeface="Helvetica" panose="020B0604020202020204" pitchFamily="34" charset="0"/>
              </a:rPr>
              <a:t>переиспользуются</a:t>
            </a:r>
            <a:r>
              <a:rPr lang="ru-RU" b="0" i="0" dirty="0">
                <a:solidFill>
                  <a:srgbClr val="222222"/>
                </a:solidFill>
                <a:effectLst/>
                <a:latin typeface="Helvetica" panose="020B0604020202020204" pitchFamily="34" charset="0"/>
              </a:rPr>
              <a:t>, берут задачи из очередей.</a:t>
            </a:r>
          </a:p>
        </p:txBody>
      </p:sp>
    </p:spTree>
    <p:extLst>
      <p:ext uri="{BB962C8B-B14F-4D97-AF65-F5344CB8AC3E}">
        <p14:creationId xmlns:p14="http://schemas.microsoft.com/office/powerpoint/2010/main" val="508063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Это было API создания потоков и блокировок, управления ими. Все оно навешивается на структуры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_*_t. В структуре </a:t>
            </a:r>
            <a:r>
              <a:rPr lang="ru-RU" b="0" i="0" dirty="0" err="1">
                <a:solidFill>
                  <a:srgbClr val="222222"/>
                </a:solidFill>
                <a:effectLst/>
                <a:latin typeface="Helvetica" panose="020B0604020202020204" pitchFamily="34" charset="0"/>
              </a:rPr>
              <a:t>pthread_t</a:t>
            </a:r>
            <a:r>
              <a:rPr lang="ru-RU" b="0" i="0" dirty="0">
                <a:solidFill>
                  <a:srgbClr val="222222"/>
                </a:solidFill>
                <a:effectLst/>
                <a:latin typeface="Helvetica" panose="020B0604020202020204" pitchFamily="34" charset="0"/>
              </a:rPr>
              <a:t> лежат разные потоковые атрибуты. То есть </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data</a:t>
            </a:r>
            <a:r>
              <a:rPr lang="ru-RU" b="0" i="0" dirty="0">
                <a:solidFill>
                  <a:srgbClr val="222222"/>
                </a:solidFill>
                <a:effectLst/>
                <a:latin typeface="Helvetica" panose="020B0604020202020204" pitchFamily="34" charset="0"/>
              </a:rPr>
              <a:t>. Бывает, что в задачах тоже хочется с каждым потоком связать локальные для него данные. Например, сохранить туда задачу, которую сейчас выполняет поток, или хранить там его собственный </a:t>
            </a:r>
            <a:r>
              <a:rPr lang="ru-RU" b="0" i="0" dirty="0" err="1">
                <a:solidFill>
                  <a:srgbClr val="222222"/>
                </a:solidFill>
                <a:effectLst/>
                <a:latin typeface="Helvetica" panose="020B0604020202020204" pitchFamily="34" charset="0"/>
              </a:rPr>
              <a:t>аллокатор</a:t>
            </a:r>
            <a:r>
              <a:rPr lang="ru-RU" b="0" i="0" dirty="0">
                <a:solidFill>
                  <a:srgbClr val="222222"/>
                </a:solidFill>
                <a:effectLst/>
                <a:latin typeface="Helvetica" panose="020B0604020202020204" pitchFamily="34" charset="0"/>
              </a:rPr>
              <a:t>, за который бы не пришлось конкурировать с другими потоками. Для этого есть атрибут __</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 доступный в </a:t>
            </a:r>
            <a:r>
              <a:rPr lang="ru-RU" b="0" i="0" dirty="0" err="1">
                <a:solidFill>
                  <a:srgbClr val="222222"/>
                </a:solidFill>
                <a:effectLst/>
                <a:latin typeface="Helvetica" panose="020B0604020202020204" pitchFamily="34" charset="0"/>
              </a:rPr>
              <a:t>gcc</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41459941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При помощи этого атрибута в программе, помимо секций стека, кучи, </a:t>
            </a:r>
            <a:r>
              <a:rPr lang="ru-RU" b="0" i="0" dirty="0" err="1">
                <a:solidFill>
                  <a:srgbClr val="222222"/>
                </a:solidFill>
                <a:effectLst/>
                <a:latin typeface="Helvetica" panose="020B0604020202020204" pitchFamily="34" charset="0"/>
              </a:rPr>
              <a:t>mmap</a:t>
            </a:r>
            <a:r>
              <a:rPr lang="ru-RU" b="0" i="0" dirty="0">
                <a:solidFill>
                  <a:srgbClr val="222222"/>
                </a:solidFill>
                <a:effectLst/>
                <a:latin typeface="Helvetica" panose="020B0604020202020204" pitchFamily="34" charset="0"/>
              </a:rPr>
              <a:t> и других можно создать </a:t>
            </a:r>
            <a:r>
              <a:rPr lang="ru-RU" b="0" i="0" dirty="0" err="1">
                <a:solidFill>
                  <a:srgbClr val="222222"/>
                </a:solidFill>
                <a:effectLst/>
                <a:latin typeface="Helvetica" panose="020B0604020202020204" pitchFamily="34" charset="0"/>
              </a:rPr>
              <a:t>read-only</a:t>
            </a:r>
            <a:r>
              <a:rPr lang="ru-RU" b="0" i="0" dirty="0">
                <a:solidFill>
                  <a:srgbClr val="222222"/>
                </a:solidFill>
                <a:effectLst/>
                <a:latin typeface="Helvetica" panose="020B0604020202020204" pitchFamily="34" charset="0"/>
              </a:rPr>
              <a:t> секцию .</a:t>
            </a:r>
            <a:r>
              <a:rPr lang="ru-RU" b="0" i="0" dirty="0" err="1">
                <a:solidFill>
                  <a:srgbClr val="222222"/>
                </a:solidFill>
                <a:effectLst/>
                <a:latin typeface="Helvetica" panose="020B0604020202020204" pitchFamily="34" charset="0"/>
              </a:rPr>
              <a:t>tdata</a:t>
            </a:r>
            <a:r>
              <a:rPr lang="ru-RU" b="0" i="0" dirty="0">
                <a:solidFill>
                  <a:srgbClr val="222222"/>
                </a:solidFill>
                <a:effectLst/>
                <a:latin typeface="Helvetica" panose="020B0604020202020204" pitchFamily="34" charset="0"/>
              </a:rPr>
              <a:t>. Туда попадают все переменные, объявленные как __</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 и когда в программе создаются потоки, они эту секцию копируют. Но не сами - для этого есть особый системный вызов </a:t>
            </a:r>
            <a:r>
              <a:rPr lang="ru-RU" b="0" i="0" dirty="0" err="1">
                <a:solidFill>
                  <a:srgbClr val="222222"/>
                </a:solidFill>
                <a:effectLst/>
                <a:latin typeface="Helvetica" panose="020B0604020202020204" pitchFamily="34" charset="0"/>
              </a:rPr>
              <a:t>set_thread_area</a:t>
            </a:r>
            <a:r>
              <a:rPr lang="ru-RU" b="0" i="0" dirty="0">
                <a:solidFill>
                  <a:srgbClr val="222222"/>
                </a:solidFill>
                <a:effectLst/>
                <a:latin typeface="Helvetica" panose="020B0604020202020204" pitchFamily="34" charset="0"/>
              </a:rPr>
              <a:t>. Он очень низкоуровневый, завязан на процессор, и мы не будем его смотреть. Важно запомнить только то, что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его зовет. В </a:t>
            </a:r>
            <a:r>
              <a:rPr lang="ru-RU" b="0" i="0" dirty="0" err="1">
                <a:solidFill>
                  <a:srgbClr val="222222"/>
                </a:solidFill>
                <a:effectLst/>
                <a:latin typeface="Helvetica" panose="020B0604020202020204" pitchFamily="34" charset="0"/>
              </a:rPr>
              <a:t>tread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переменной можно хранить, например, </a:t>
            </a:r>
            <a:r>
              <a:rPr lang="ru-RU" b="0" i="0" dirty="0" err="1">
                <a:solidFill>
                  <a:srgbClr val="222222"/>
                </a:solidFill>
                <a:effectLst/>
                <a:latin typeface="Helvetica" panose="020B0604020202020204" pitchFamily="34" charset="0"/>
              </a:rPr>
              <a:t>pthread_self</a:t>
            </a:r>
            <a:r>
              <a:rPr lang="ru-RU" b="0" i="0" dirty="0">
                <a:solidFill>
                  <a:srgbClr val="222222"/>
                </a:solidFill>
                <a:effectLst/>
                <a:latin typeface="Helvetica" panose="020B0604020202020204" pitchFamily="34" charset="0"/>
              </a:rPr>
              <a:t>(). </a:t>
            </a:r>
          </a:p>
        </p:txBody>
      </p:sp>
    </p:spTree>
    <p:extLst>
      <p:ext uri="{BB962C8B-B14F-4D97-AF65-F5344CB8AC3E}">
        <p14:creationId xmlns:p14="http://schemas.microsoft.com/office/powerpoint/2010/main" val="2163454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 предоставляет обертку для работы с </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переменными в виде функций: </a:t>
            </a:r>
            <a:r>
              <a:rPr lang="ru-RU" b="0" i="0" dirty="0" err="1">
                <a:solidFill>
                  <a:srgbClr val="222222"/>
                </a:solidFill>
                <a:effectLst/>
                <a:latin typeface="Helvetica" panose="020B0604020202020204" pitchFamily="34" charset="0"/>
              </a:rPr>
              <a:t>pthread_key_create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setspecific</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getspecific</a:t>
            </a:r>
            <a:r>
              <a:rPr lang="ru-RU" b="0" i="0" dirty="0">
                <a:solidFill>
                  <a:srgbClr val="222222"/>
                </a:solidFill>
                <a:effectLst/>
                <a:latin typeface="Helvetica" panose="020B0604020202020204" pitchFamily="34" charset="0"/>
              </a:rPr>
              <a:t>. Тут можно добавлять новые данные не только во время компиляции.</a:t>
            </a:r>
          </a:p>
        </p:txBody>
      </p:sp>
    </p:spTree>
    <p:extLst>
      <p:ext uri="{BB962C8B-B14F-4D97-AF65-F5344CB8AC3E}">
        <p14:creationId xmlns:p14="http://schemas.microsoft.com/office/powerpoint/2010/main" val="3182865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Здесь я создал один ключ </a:t>
            </a:r>
            <a:r>
              <a:rPr lang="ru-RU" b="0" i="0" dirty="0" err="1">
                <a:solidFill>
                  <a:srgbClr val="222222"/>
                </a:solidFill>
                <a:effectLst/>
                <a:latin typeface="Helvetica" panose="020B0604020202020204" pitchFamily="34" charset="0"/>
              </a:rPr>
              <a:t>pthread_key_t</a:t>
            </a:r>
            <a:r>
              <a:rPr lang="ru-RU" b="0" i="0" dirty="0">
                <a:solidFill>
                  <a:srgbClr val="222222"/>
                </a:solidFill>
                <a:effectLst/>
                <a:latin typeface="Helvetica" panose="020B0604020202020204" pitchFamily="34" charset="0"/>
              </a:rPr>
              <a:t>, и установил разные значения для него в разных потоках. Затем по команде распечатал, и оказалось, что в разных </a:t>
            </a:r>
            <a:r>
              <a:rPr lang="ru-RU" b="0" i="0" dirty="0" err="1">
                <a:solidFill>
                  <a:srgbClr val="222222"/>
                </a:solidFill>
                <a:effectLst/>
                <a:latin typeface="Helvetica" panose="020B0604020202020204" pitchFamily="34" charset="0"/>
              </a:rPr>
              <a:t>тредах</a:t>
            </a:r>
            <a:r>
              <a:rPr lang="ru-RU" b="0" i="0" dirty="0">
                <a:solidFill>
                  <a:srgbClr val="222222"/>
                </a:solidFill>
                <a:effectLst/>
                <a:latin typeface="Helvetica" panose="020B0604020202020204" pitchFamily="34" charset="0"/>
              </a:rPr>
              <a:t> значения остались разными, никто ни кого не затер.</a:t>
            </a:r>
          </a:p>
        </p:txBody>
      </p:sp>
    </p:spTree>
    <p:extLst>
      <p:ext uri="{BB962C8B-B14F-4D97-AF65-F5344CB8AC3E}">
        <p14:creationId xmlns:p14="http://schemas.microsoft.com/office/powerpoint/2010/main" val="1518837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Здесь я создал один ключ </a:t>
            </a:r>
            <a:r>
              <a:rPr lang="ru-RU" b="0" i="0" dirty="0" err="1">
                <a:solidFill>
                  <a:srgbClr val="222222"/>
                </a:solidFill>
                <a:effectLst/>
                <a:latin typeface="Helvetica" panose="020B0604020202020204" pitchFamily="34" charset="0"/>
              </a:rPr>
              <a:t>pthread_key_t</a:t>
            </a:r>
            <a:r>
              <a:rPr lang="ru-RU" b="0" i="0" dirty="0">
                <a:solidFill>
                  <a:srgbClr val="222222"/>
                </a:solidFill>
                <a:effectLst/>
                <a:latin typeface="Helvetica" panose="020B0604020202020204" pitchFamily="34" charset="0"/>
              </a:rPr>
              <a:t>, и установил разные значения для него в разных потоках. Затем по команде распечатал, и оказалось, что в разных </a:t>
            </a:r>
            <a:r>
              <a:rPr lang="ru-RU" b="0" i="0" dirty="0" err="1">
                <a:solidFill>
                  <a:srgbClr val="222222"/>
                </a:solidFill>
                <a:effectLst/>
                <a:latin typeface="Helvetica" panose="020B0604020202020204" pitchFamily="34" charset="0"/>
              </a:rPr>
              <a:t>тредах</a:t>
            </a:r>
            <a:r>
              <a:rPr lang="ru-RU" b="0" i="0" dirty="0">
                <a:solidFill>
                  <a:srgbClr val="222222"/>
                </a:solidFill>
                <a:effectLst/>
                <a:latin typeface="Helvetica" panose="020B0604020202020204" pitchFamily="34" charset="0"/>
              </a:rPr>
              <a:t> значения остались разными, никто ни кого не затер.</a:t>
            </a:r>
          </a:p>
        </p:txBody>
      </p:sp>
    </p:spTree>
    <p:extLst>
      <p:ext uri="{BB962C8B-B14F-4D97-AF65-F5344CB8AC3E}">
        <p14:creationId xmlns:p14="http://schemas.microsoft.com/office/powerpoint/2010/main" val="10276941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Здесь я создал один ключ </a:t>
            </a:r>
            <a:r>
              <a:rPr lang="ru-RU" b="0" i="0" dirty="0" err="1">
                <a:solidFill>
                  <a:srgbClr val="222222"/>
                </a:solidFill>
                <a:effectLst/>
                <a:latin typeface="Helvetica" panose="020B0604020202020204" pitchFamily="34" charset="0"/>
              </a:rPr>
              <a:t>pthread_key_t</a:t>
            </a:r>
            <a:r>
              <a:rPr lang="ru-RU" b="0" i="0" dirty="0">
                <a:solidFill>
                  <a:srgbClr val="222222"/>
                </a:solidFill>
                <a:effectLst/>
                <a:latin typeface="Helvetica" panose="020B0604020202020204" pitchFamily="34" charset="0"/>
              </a:rPr>
              <a:t>, и установил разные значения для него в разных потоках. Затем по команде распечатал, и оказалось, что в разных </a:t>
            </a:r>
            <a:r>
              <a:rPr lang="ru-RU" b="0" i="0" dirty="0" err="1">
                <a:solidFill>
                  <a:srgbClr val="222222"/>
                </a:solidFill>
                <a:effectLst/>
                <a:latin typeface="Helvetica" panose="020B0604020202020204" pitchFamily="34" charset="0"/>
              </a:rPr>
              <a:t>тредах</a:t>
            </a:r>
            <a:r>
              <a:rPr lang="ru-RU" b="0" i="0" dirty="0">
                <a:solidFill>
                  <a:srgbClr val="222222"/>
                </a:solidFill>
                <a:effectLst/>
                <a:latin typeface="Helvetica" panose="020B0604020202020204" pitchFamily="34" charset="0"/>
              </a:rPr>
              <a:t> значения остались разными, никто ни кого не затер.</a:t>
            </a:r>
          </a:p>
        </p:txBody>
      </p:sp>
    </p:spTree>
    <p:extLst>
      <p:ext uri="{BB962C8B-B14F-4D97-AF65-F5344CB8AC3E}">
        <p14:creationId xmlns:p14="http://schemas.microsoft.com/office/powerpoint/2010/main" val="6154718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Здесь я создал один ключ </a:t>
            </a:r>
            <a:r>
              <a:rPr lang="ru-RU" b="0" i="0" dirty="0" err="1">
                <a:solidFill>
                  <a:srgbClr val="222222"/>
                </a:solidFill>
                <a:effectLst/>
                <a:latin typeface="Helvetica" panose="020B0604020202020204" pitchFamily="34" charset="0"/>
              </a:rPr>
              <a:t>pthread_key_t</a:t>
            </a:r>
            <a:r>
              <a:rPr lang="ru-RU" b="0" i="0" dirty="0">
                <a:solidFill>
                  <a:srgbClr val="222222"/>
                </a:solidFill>
                <a:effectLst/>
                <a:latin typeface="Helvetica" panose="020B0604020202020204" pitchFamily="34" charset="0"/>
              </a:rPr>
              <a:t>, и установил разные значения для него в разных потоках. Затем по команде распечатал, и оказалось, что в разных </a:t>
            </a:r>
            <a:r>
              <a:rPr lang="ru-RU" b="0" i="0" dirty="0" err="1">
                <a:solidFill>
                  <a:srgbClr val="222222"/>
                </a:solidFill>
                <a:effectLst/>
                <a:latin typeface="Helvetica" panose="020B0604020202020204" pitchFamily="34" charset="0"/>
              </a:rPr>
              <a:t>тредах</a:t>
            </a:r>
            <a:r>
              <a:rPr lang="ru-RU" b="0" i="0" dirty="0">
                <a:solidFill>
                  <a:srgbClr val="222222"/>
                </a:solidFill>
                <a:effectLst/>
                <a:latin typeface="Helvetica" panose="020B0604020202020204" pitchFamily="34" charset="0"/>
              </a:rPr>
              <a:t> значения остались разными, никто ни кого не затер.</a:t>
            </a:r>
          </a:p>
        </p:txBody>
      </p:sp>
    </p:spTree>
    <p:extLst>
      <p:ext uri="{BB962C8B-B14F-4D97-AF65-F5344CB8AC3E}">
        <p14:creationId xmlns:p14="http://schemas.microsoft.com/office/powerpoint/2010/main" val="25376068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Для ясности скажу, что </a:t>
            </a:r>
            <a:r>
              <a:rPr lang="ru-RU" b="0" i="0" dirty="0" err="1">
                <a:solidFill>
                  <a:srgbClr val="222222"/>
                </a:solidFill>
                <a:effectLst/>
                <a:latin typeface="Helvetica" panose="020B0604020202020204" pitchFamily="34" charset="0"/>
              </a:rPr>
              <a:t>треды</a:t>
            </a:r>
            <a:r>
              <a:rPr lang="ru-RU" b="0" i="0" dirty="0">
                <a:solidFill>
                  <a:srgbClr val="222222"/>
                </a:solidFill>
                <a:effectLst/>
                <a:latin typeface="Helvetica" panose="020B0604020202020204" pitchFamily="34" charset="0"/>
              </a:rPr>
              <a:t> никуда не скрывают друг от друга память, они все равно в одном адресном пространстве. Из одного стека можно запросто получить указатель на стек другого, как и </a:t>
            </a:r>
            <a:r>
              <a:rPr lang="ru-RU" b="0" i="0" dirty="0" err="1">
                <a:solidFill>
                  <a:srgbClr val="222222"/>
                </a:solidFill>
                <a:effectLst/>
                <a:latin typeface="Helvetica" panose="020B0604020202020204" pitchFamily="34" charset="0"/>
              </a:rPr>
              <a:t>thread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данные при желании можно в другом </a:t>
            </a:r>
            <a:r>
              <a:rPr lang="ru-RU" b="0" i="0" dirty="0" err="1">
                <a:solidFill>
                  <a:srgbClr val="222222"/>
                </a:solidFill>
                <a:effectLst/>
                <a:latin typeface="Helvetica" panose="020B0604020202020204" pitchFamily="34" charset="0"/>
              </a:rPr>
              <a:t>треде</a:t>
            </a:r>
            <a:r>
              <a:rPr lang="ru-RU" b="0" i="0" dirty="0">
                <a:solidFill>
                  <a:srgbClr val="222222"/>
                </a:solidFill>
                <a:effectLst/>
                <a:latin typeface="Helvetica" panose="020B0604020202020204" pitchFamily="34" charset="0"/>
              </a:rPr>
              <a:t> подглядеть. Тут я печатаю число со стека чужого потока. Чтобы вы поняли, как это получается, я еще печатаю вершины стека разных потоков - оказывается, стеки просто лежат друг под другом с большим интервалом, чтобы не задеть друг друга при росте. По выводу на маке и линуксе видно, что мак резервирует больше места.</a:t>
            </a:r>
          </a:p>
        </p:txBody>
      </p:sp>
    </p:spTree>
    <p:extLst>
      <p:ext uri="{BB962C8B-B14F-4D97-AF65-F5344CB8AC3E}">
        <p14:creationId xmlns:p14="http://schemas.microsoft.com/office/powerpoint/2010/main" val="28307165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У потоков и объектов синхронизации есть атрибуты. Мы их всю лекцию передавали как NULL, но можно их и задавать. У потока можно еще при создании задать, будет ли он </a:t>
            </a:r>
            <a:r>
              <a:rPr lang="ru-RU" b="0" i="0" dirty="0" err="1">
                <a:solidFill>
                  <a:srgbClr val="222222"/>
                </a:solidFill>
                <a:effectLst/>
                <a:latin typeface="Helvetica" panose="020B0604020202020204" pitchFamily="34" charset="0"/>
              </a:rPr>
              <a:t>detached</a:t>
            </a:r>
            <a:r>
              <a:rPr lang="ru-RU" b="0" i="0" dirty="0">
                <a:solidFill>
                  <a:srgbClr val="222222"/>
                </a:solidFill>
                <a:effectLst/>
                <a:latin typeface="Helvetica" panose="020B0604020202020204" pitchFamily="34" charset="0"/>
              </a:rPr>
              <a:t>, можно отдать ему свой стек удобного нам размера, или задать только его размер, а </a:t>
            </a:r>
            <a:r>
              <a:rPr lang="ru-RU" b="0" i="0" dirty="0" err="1">
                <a:solidFill>
                  <a:srgbClr val="222222"/>
                </a:solidFill>
                <a:effectLst/>
                <a:latin typeface="Helvetica" panose="020B0604020202020204" pitchFamily="34" charset="0"/>
              </a:rPr>
              <a:t>аллокацию</a:t>
            </a:r>
            <a:r>
              <a:rPr lang="ru-RU" b="0" i="0" dirty="0">
                <a:solidFill>
                  <a:srgbClr val="222222"/>
                </a:solidFill>
                <a:effectLst/>
                <a:latin typeface="Helvetica" panose="020B0604020202020204" pitchFamily="34" charset="0"/>
              </a:rPr>
              <a:t> доверить </a:t>
            </a:r>
            <a:r>
              <a:rPr lang="ru-RU" b="0" i="0" dirty="0" err="1">
                <a:solidFill>
                  <a:srgbClr val="222222"/>
                </a:solidFill>
                <a:effectLst/>
                <a:latin typeface="Helvetica" panose="020B0604020202020204" pitchFamily="34" charset="0"/>
              </a:rPr>
              <a:t>pthread</a:t>
            </a:r>
            <a:r>
              <a:rPr lang="ru-RU" b="0" i="0" dirty="0">
                <a:solidFill>
                  <a:srgbClr val="222222"/>
                </a:solidFill>
                <a:effectLst/>
                <a:latin typeface="Helvetica" panose="020B0604020202020204" pitchFamily="34" charset="0"/>
              </a:rPr>
              <a:t>.</a:t>
            </a:r>
          </a:p>
        </p:txBody>
      </p:sp>
    </p:spTree>
    <p:extLst>
      <p:ext uri="{BB962C8B-B14F-4D97-AF65-F5344CB8AC3E}">
        <p14:creationId xmlns:p14="http://schemas.microsoft.com/office/powerpoint/2010/main" val="3989665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13"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13"/>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13"/>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2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2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2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23"/>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2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2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2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24"/>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24"/>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24"/>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25"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25"/>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25"/>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25"/>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26"/>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26"/>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26"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27"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27"/>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27"/>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27"/>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Слайд №2.2 Разворот слева">
  <p:cSld name="3_Слайд №2.2 Разворот слева">
    <p:bg>
      <p:bgPr>
        <a:solidFill>
          <a:srgbClr val="F5F6F6"/>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85" name="Google Shape;85;p21"/>
          <p:cNvCxnSpPr/>
          <p:nvPr/>
        </p:nvCxnSpPr>
        <p:spPr>
          <a:xfrm>
            <a:off x="994677" y="2599104"/>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86" name="Google Shape;86;p21" descr="Рисунок 720"/>
          <p:cNvPicPr preferRelativeResize="0"/>
          <p:nvPr/>
        </p:nvPicPr>
        <p:blipFill rotWithShape="1">
          <a:blip r:embed="rId2">
            <a:alphaModFix/>
          </a:blip>
          <a:srcRect l="45143" t="5844" r="38530" b="77678"/>
          <a:stretch/>
        </p:blipFill>
        <p:spPr>
          <a:xfrm rot="5400000">
            <a:off x="10672896" y="5338896"/>
            <a:ext cx="1519104" cy="1519104"/>
          </a:xfrm>
          <a:prstGeom prst="rect">
            <a:avLst/>
          </a:prstGeom>
          <a:noFill/>
          <a:ln>
            <a:noFill/>
          </a:ln>
        </p:spPr>
      </p:pic>
      <p:sp>
        <p:nvSpPr>
          <p:cNvPr id="87" name="Google Shape;87;p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pic>
        <p:nvPicPr>
          <p:cNvPr id="88" name="Google Shape;88;p21"/>
          <p:cNvPicPr preferRelativeResize="0"/>
          <p:nvPr/>
        </p:nvPicPr>
        <p:blipFill rotWithShape="1">
          <a:blip r:embed="rId3">
            <a:alphaModFix/>
          </a:blip>
          <a:srcRect/>
          <a:stretch/>
        </p:blipFill>
        <p:spPr>
          <a:xfrm>
            <a:off x="215858" y="1126409"/>
            <a:ext cx="6837007" cy="5939411"/>
          </a:xfrm>
          <a:prstGeom prst="rect">
            <a:avLst/>
          </a:prstGeom>
          <a:noFill/>
          <a:ln>
            <a:noFill/>
          </a:ln>
        </p:spPr>
      </p:pic>
    </p:spTree>
    <p:extLst>
      <p:ext uri="{BB962C8B-B14F-4D97-AF65-F5344CB8AC3E}">
        <p14:creationId xmlns:p14="http://schemas.microsoft.com/office/powerpoint/2010/main" val="165752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14"/>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14"/>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14"/>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14"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15"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15"/>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15"/>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1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Слайд №1.2 Стандартный с подзаголовком">
  <p:cSld name="Слайд №1.2 Стандартный с подзаголовком">
    <p:bg>
      <p:bgPr>
        <a:solidFill>
          <a:srgbClr val="F5F6F6"/>
        </a:solidFill>
        <a:effectLst/>
      </p:bgPr>
    </p:bg>
    <p:spTree>
      <p:nvGrpSpPr>
        <p:cNvPr id="1"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t="14761" b="19954"/>
          <a:stretch/>
        </p:blipFill>
        <p:spPr>
          <a:xfrm>
            <a:off x="0" y="0"/>
            <a:ext cx="6737684" cy="6858000"/>
          </a:xfrm>
          <a:prstGeom prst="rect">
            <a:avLst/>
          </a:prstGeom>
          <a:noFill/>
          <a:ln>
            <a:noFill/>
          </a:ln>
        </p:spPr>
      </p:pic>
      <p:sp>
        <p:nvSpPr>
          <p:cNvPr id="47" name="Google Shape;47;p16"/>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8" name="Google Shape;48;p16"/>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000000"/>
              </a:buClr>
              <a:buSzPts val="4000"/>
              <a:buFont typeface="Arial"/>
              <a:buNone/>
              <a:defRPr sz="40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49" name="Google Shape;49;p16" descr="Рисунок 720"/>
          <p:cNvPicPr preferRelativeResize="0"/>
          <p:nvPr/>
        </p:nvPicPr>
        <p:blipFill rotWithShape="1">
          <a:blip r:embed="rId3">
            <a:alphaModFix/>
          </a:blip>
          <a:srcRect l="67073" t="10701" r="26243" b="34187"/>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лайд №2.2 Разворот слева">
  <p:cSld name="Слайд №2.2 Разворот слева">
    <p:spTree>
      <p:nvGrpSpPr>
        <p:cNvPr id="1" name="Shape 50"/>
        <p:cNvGrpSpPr/>
        <p:nvPr/>
      </p:nvGrpSpPr>
      <p:grpSpPr>
        <a:xfrm>
          <a:off x="0" y="0"/>
          <a:ext cx="0" cy="0"/>
          <a:chOff x="0" y="0"/>
          <a:chExt cx="0" cy="0"/>
        </a:xfrm>
      </p:grpSpPr>
      <p:sp>
        <p:nvSpPr>
          <p:cNvPr id="51" name="Google Shape;51;p17"/>
          <p:cNvSpPr/>
          <p:nvPr/>
        </p:nvSpPr>
        <p:spPr>
          <a:xfrm>
            <a:off x="5435600" y="1673"/>
            <a:ext cx="6756400" cy="3442614"/>
          </a:xfrm>
          <a:prstGeom prst="rect">
            <a:avLst/>
          </a:prstGeom>
          <a:solidFill>
            <a:srgbClr val="E5E8E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2" name="Google Shape;52;p17"/>
          <p:cNvSpPr/>
          <p:nvPr/>
        </p:nvSpPr>
        <p:spPr>
          <a:xfrm>
            <a:off x="5435600" y="3413712"/>
            <a:ext cx="6756400" cy="3442614"/>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3" name="Google Shape;53;p17"/>
          <p:cNvSpPr txBox="1">
            <a:spLocks noGrp="1"/>
          </p:cNvSpPr>
          <p:nvPr>
            <p:ph type="body" idx="1"/>
          </p:nvPr>
        </p:nvSpPr>
        <p:spPr>
          <a:xfrm>
            <a:off x="982570" y="2941866"/>
            <a:ext cx="3709352"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54" name="Google Shape;54;p17"/>
          <p:cNvCxnSpPr/>
          <p:nvPr/>
        </p:nvCxnSpPr>
        <p:spPr>
          <a:xfrm>
            <a:off x="982569" y="2477987"/>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55" name="Google Shape;55;p17" descr="Рисунок 720"/>
          <p:cNvPicPr preferRelativeResize="0"/>
          <p:nvPr/>
        </p:nvPicPr>
        <p:blipFill rotWithShape="1">
          <a:blip r:embed="rId2">
            <a:alphaModFix/>
          </a:blip>
          <a:srcRect l="54788" t="2981" r="38529" b="65080"/>
          <a:stretch/>
        </p:blipFill>
        <p:spPr>
          <a:xfrm>
            <a:off x="-181526" y="1866635"/>
            <a:ext cx="621794" cy="2944088"/>
          </a:xfrm>
          <a:prstGeom prst="rect">
            <a:avLst/>
          </a:prstGeom>
          <a:noFill/>
          <a:ln>
            <a:noFill/>
          </a:ln>
        </p:spPr>
      </p:pic>
      <p:sp>
        <p:nvSpPr>
          <p:cNvPr id="56" name="Google Shape;56;p17"/>
          <p:cNvSpPr txBox="1">
            <a:spLocks noGrp="1"/>
          </p:cNvSpPr>
          <p:nvPr>
            <p:ph type="body" idx="2"/>
          </p:nvPr>
        </p:nvSpPr>
        <p:spPr>
          <a:xfrm>
            <a:off x="6271264" y="462980"/>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7" name="Google Shape;57;p17"/>
          <p:cNvSpPr txBox="1">
            <a:spLocks noGrp="1"/>
          </p:cNvSpPr>
          <p:nvPr>
            <p:ph type="body" idx="3"/>
          </p:nvPr>
        </p:nvSpPr>
        <p:spPr>
          <a:xfrm>
            <a:off x="6271264" y="3875019"/>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8" name="Google Shape;58;p1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Слайд №2.2 Разворот слева">
  <p:cSld name="1_Слайд №2.2 Разворот слева">
    <p:spTree>
      <p:nvGrpSpPr>
        <p:cNvPr id="1" name="Shape 59"/>
        <p:cNvGrpSpPr/>
        <p:nvPr/>
      </p:nvGrpSpPr>
      <p:grpSpPr>
        <a:xfrm>
          <a:off x="0" y="0"/>
          <a:ext cx="0" cy="0"/>
          <a:chOff x="0" y="0"/>
          <a:chExt cx="0" cy="0"/>
        </a:xfrm>
      </p:grpSpPr>
      <p:sp>
        <p:nvSpPr>
          <p:cNvPr id="60" name="Google Shape;60;p18"/>
          <p:cNvSpPr/>
          <p:nvPr/>
        </p:nvSpPr>
        <p:spPr>
          <a:xfrm>
            <a:off x="6638636" y="2062789"/>
            <a:ext cx="5553364" cy="3780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61" name="Google Shape;61;p18"/>
          <p:cNvSpPr txBox="1">
            <a:spLocks noGrp="1"/>
          </p:cNvSpPr>
          <p:nvPr>
            <p:ph type="body" idx="1"/>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2" name="Google Shape;62;p18"/>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3" name="Google Shape;63;p18" descr="Рисунок 720"/>
          <p:cNvPicPr preferRelativeResize="0"/>
          <p:nvPr/>
        </p:nvPicPr>
        <p:blipFill rotWithShape="1">
          <a:blip r:embed="rId2">
            <a:alphaModFix/>
          </a:blip>
          <a:srcRect l="54788" t="2981" r="38529" b="65080"/>
          <a:stretch/>
        </p:blipFill>
        <p:spPr>
          <a:xfrm>
            <a:off x="11570206" y="3913912"/>
            <a:ext cx="621794" cy="2944088"/>
          </a:xfrm>
          <a:prstGeom prst="rect">
            <a:avLst/>
          </a:prstGeom>
          <a:noFill/>
          <a:ln>
            <a:noFill/>
          </a:ln>
        </p:spPr>
      </p:pic>
      <p:sp>
        <p:nvSpPr>
          <p:cNvPr id="64" name="Google Shape;64;p1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Слайд №2.2 Разворот слева">
  <p:cSld name="2_Слайд №2.2 Разворот слева">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982568" y="1978550"/>
            <a:ext cx="9726296" cy="3744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67" name="Google Shape;67;p19"/>
          <p:cNvSpPr txBox="1">
            <a:spLocks noGrp="1"/>
          </p:cNvSpPr>
          <p:nvPr>
            <p:ph type="body" idx="2"/>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8" name="Google Shape;68;p19"/>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9" name="Google Shape;69;p19" descr="Рисунок 720"/>
          <p:cNvPicPr preferRelativeResize="0"/>
          <p:nvPr/>
        </p:nvPicPr>
        <p:blipFill rotWithShape="1">
          <a:blip r:embed="rId2">
            <a:alphaModFix/>
          </a:blip>
          <a:srcRect l="54788" t="2981" r="38529" b="65080"/>
          <a:stretch/>
        </p:blipFill>
        <p:spPr>
          <a:xfrm>
            <a:off x="-181461" y="1612532"/>
            <a:ext cx="621794" cy="2944088"/>
          </a:xfrm>
          <a:prstGeom prst="rect">
            <a:avLst/>
          </a:prstGeom>
          <a:noFill/>
          <a:ln>
            <a:noFill/>
          </a:ln>
        </p:spPr>
      </p:pic>
      <p:sp>
        <p:nvSpPr>
          <p:cNvPr id="70" name="Google Shape;70;p1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20"/>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20"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20"/>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20"/>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20"/>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20"/>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20"/>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20"/>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github.com/tarantool/sysprog/blob/master/lecture_examples/6_threads/clone.h"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7_thread_stacks.c" TargetMode="External"/><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hyperlink" Target="https://github.com/tarantool/sysprog/blob/master/lecture_examples/6_threads/10_cthreads_2.c"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tarantool/sysprog"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forms.gle/ktmRvTGFcV2Pe55u8"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tarantool/sysprog/blob/master/lecture_examples/6_threads/1_clone.c"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2_non_volatile.c"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2_non_volatile.c" TargetMode="External"/><Relationship Id="rId5" Type="http://schemas.openxmlformats.org/officeDocument/2006/relationships/hyperlink" Target="https://github.com/tarantool/sysprog/blob/master/lecture_examples/6_threads/3_volatile.c" TargetMode="Externa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2_non_volatile.c" TargetMode="External"/><Relationship Id="rId5" Type="http://schemas.openxmlformats.org/officeDocument/2006/relationships/hyperlink" Target="https://github.com/tarantool/sysprog/blob/master/lecture_examples/6_threads/3_volatile.c" TargetMode="External"/><Relationship Id="rId4" Type="http://schemas.openxmlformats.org/officeDocument/2006/relationships/image" Target="../media/image41.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2_non_volatile.c" TargetMode="External"/><Relationship Id="rId5" Type="http://schemas.openxmlformats.org/officeDocument/2006/relationships/hyperlink" Target="https://github.com/tarantool/sysprog/blob/master/lecture_examples/6_threads/3_volatile.c" TargetMode="External"/><Relationship Id="rId4" Type="http://schemas.openxmlformats.org/officeDocument/2006/relationships/image" Target="../media/image4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2_non_volatile.c" TargetMode="External"/><Relationship Id="rId5" Type="http://schemas.openxmlformats.org/officeDocument/2006/relationships/hyperlink" Target="https://github.com/tarantool/sysprog/blob/master/lecture_examples/6_threads/3_volatile.c" TargetMode="External"/><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3_volatile.c" TargetMode="External"/><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github.com/tarantool/sysprog/blob/master/lecture_examples/6_threads/4_not_atomic.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3_volatile.c" TargetMode="External"/><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tarantool/sysprog/blob/master/lecture_examples/6_threads/5_atomic.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6_bad_lock.c"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github.com/tarantool/sysprog/blob/master/lecture_examples/6_threads/4_not_atomic.c"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7_spin_lock.c" TargetMode="External"/><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github.com/tarantool/sysprog/blob/master/lecture_examples/6_threads/4_not_atomic.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github.com/tarantool/sysprog/blob/master/lecture_examples/6_threads/4_not_atomic.c" TargetMode="External"/><Relationship Id="rId4" Type="http://schemas.openxmlformats.org/officeDocument/2006/relationships/hyperlink" Target="https://github.com/tarantool/sysprog/blob/master/lecture_examples/6_threads/8_futex.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4_not_atomic.c" TargetMode="External"/><Relationship Id="rId2" Type="http://schemas.openxmlformats.org/officeDocument/2006/relationships/hyperlink" Target="https://github.com/tarantool/sysprog/blob/master/lecture_examples/6_threads/8_futex.c" TargetMode="Externa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30.sv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github.com/tarantool/sysprog/blob/master/lecture_examples/6_threads/8_5_cpu_reordering.c"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8_futex.c"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8_6_spinlock_acq_rel.c"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https://github.com/tarantool/sysprog/blob/master/lecture_examples/6_threads/8_5_cpu_reordering.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8_6_spinlock_acq_rel.c"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github.com/tarantool/sysprog/blob/master/lecture_examples/6_threads/9_clone_vs_pthread.c"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github.com/tarantool/sysprog/blob/master/lecture_examples/6_threads/9_clone_vs_pthread.c"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hyperlink" Target="https://github.com/tarantool/sysprog/blob/master/lecture_examples/6_threads/9_clone_vs_pthread.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hyperlink" Target="https://github.com/tarantool/sysprog/blob/master/lecture_examples/6_threads/9_clone_vs_pthread.c"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3.png"/><Relationship Id="rId4" Type="http://schemas.openxmlformats.org/officeDocument/2006/relationships/hyperlink" Target="https://github.com/tarantool/sysprog/blob/master/lecture_examples/6_threads/9_clone_vs_pthread.c"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github.com/tarantool/sysprog/blob/master/lecture_examples/6_threads/9_clone_vs_pthread.c"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30.sv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hyperlink" Target="https://github.com/tarantool/sysprog/blob/master/lecture_examples/6_threads/10_cthreads_2.c"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0_cthreads_1.c"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hyperlink" Target="https://github.com/tarantool/sysprog/blob/master/lecture_examples/6_threads/10_cthreads_2.c"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1_cthread_bad_detach.c"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hyperlink" Target="https://github.com/tarantool/sysprog/blob/master/lecture_examples/6_threads/10_cthreads_2.c"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1_cthread_bad_detach.c"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hyperlink" Target="https://github.com/tarantool/sysprog/blob/master/lecture_examples/6_threads/10_cthreads_2.c"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hyperlink" Target="https://github.com/tarantool/sysprog/blob/master/lecture_examples/6_threads/10_cthreads_2.c" TargetMode="External"/><Relationship Id="rId5" Type="http://schemas.openxmlformats.org/officeDocument/2006/relationships/hyperlink" Target="https://github.com/tarantool/sysprog/blob/master/lecture_examples/6_threads/11_cthread_bad_detach.c" TargetMode="External"/><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1_cthread_bad_detach.c"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hyperlink" Target="https://github.com/tarantool/sysprog/blob/master/lecture_examples/6_threads/10_cthreads_2.c"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hyperlink" Target="https://github.com/tarantool/sysprog/blob/master/lecture_examples/6_threads/10_cthreads_2.c"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hyperlink" Target="https://github.com/tarantool/sysprog/blob/master/lecture_examples/6_threads/10_cthreads_2.c"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hyperlink" Target="https://github.com/tarantool/sysprog/blob/master/lecture_examples/6_threads/10_cthreads_2.c"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hyperlink" Target="https://github.com/tarantool/sysprog/blob/master/lecture_examples/6_threads/10_cthreads_2.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hyperlink" Target="https://github.com/tarantool/sysprog/blob/master/lecture_examples/6_threads/10_cthreads_2.c"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hyperlink" Target="https://github.com/tarantool/sysprog/blob/master/lecture_examples/6_threads/10_cthreads_2.c"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hyperlink" Target="https://github.com/tarantool/sysprog/blob/master/lecture_examples/6_threads/10_cthreads_2.c"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hyperlink" Target="https://github.com/tarantool/sysprog/blob/master/lecture_examples/6_threads/10_cthreads_2.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2_cthread_detach.c"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github.com/tarantool/sysprog/blob/master/lecture_examples/6_threads/10_cthreads_2.c"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30.sv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30.sv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hyperlink" Target="https://github.com/tarantool/sysprog/blob/master/lecture_examples/6_threads/10_cthreads_2.c"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hyperlink" Target="https://github.com/tarantool/sysprog/blob/master/lecture_examples/6_threads/10_cthreads_2.c"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hyperlink" Target="https://github.com/tarantool/sysprog/blob/master/lecture_examples/6_threads/10_cthreads_2.c"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hyperlink" Target="https://github.com/tarantool/sysprog/blob/master/lecture_examples/6_threads/10_cthreads_2.c"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hyperlink" Target="https://github.com/tarantool/sysprog/blob/master/lecture_examples/6_threads/10_cthreads_2.c"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3_simple_condvar.c"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hyperlink" Target="https://github.com/tarantool/sysprog/blob/master/lecture_examples/6_threads/10_cthreads_2.c"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4_condvar.c"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hyperlink" Target="https://github.com/tarantool/sysprog/blob/master/lecture_examples/6_threads/10_cthreads_2.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4_condvar.c"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hyperlink" Target="https://github.com/tarantool/sysprog/blob/master/lecture_examples/6_threads/10_cthreads_2.c"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4_condvar.c"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hyperlink" Target="https://github.com/tarantool/sysprog/blob/master/lecture_examples/6_threads/10_cthreads_2.c"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6_pthread_key.c"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hyperlink" Target="https://github.com/tarantool/sysprog/blob/master/lecture_examples/6_threads/10_cthreads_2.c"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6_pthread_key.c" TargetMode="External"/><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hyperlink" Target="https://github.com/tarantool/sysprog/blob/master/lecture_examples/6_threads/10_cthreads_2.c"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6_pthread_key.c" TargetMode="External"/><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hyperlink" Target="https://github.com/tarantool/sysprog/blob/master/lecture_examples/6_threads/10_cthreads_2.c"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arantool/sysprog/blob/master/lecture_examples/6_threads/16_pthread_key.c" TargetMode="External"/><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hyperlink" Target="https://github.com/tarantool/sysprog/blob/master/lecture_examples/6_threads/10_cthreads_2.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cabc1c5b11_0_0"/>
          <p:cNvSpPr txBox="1">
            <a:spLocks noGrp="1"/>
          </p:cNvSpPr>
          <p:nvPr>
            <p:ph type="body" idx="1"/>
          </p:nvPr>
        </p:nvSpPr>
        <p:spPr>
          <a:xfrm>
            <a:off x="1715701" y="5822740"/>
            <a:ext cx="5799600" cy="332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434" name="Google Shape;434;gcabc1c5b11_0_0"/>
          <p:cNvSpPr txBox="1">
            <a:spLocks noGrp="1"/>
          </p:cNvSpPr>
          <p:nvPr>
            <p:ph type="body" idx="2"/>
          </p:nvPr>
        </p:nvSpPr>
        <p:spPr>
          <a:xfrm>
            <a:off x="1715700" y="2515475"/>
            <a:ext cx="6172500" cy="279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nSpc>
                <a:spcPct val="115000"/>
              </a:lnSpc>
              <a:spcBef>
                <a:spcPts val="1200"/>
              </a:spcBef>
              <a:spcAft>
                <a:spcPts val="1200"/>
              </a:spcAft>
            </a:pPr>
            <a:r>
              <a:rPr lang="ru-RU" sz="2200" dirty="0"/>
              <a:t>Потоки. Отличие от процессов. Атомарные операции. Синхронизация. Атрибуты. Особенности многопоточных процессов. Вид в ядре.</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a:t>Clone() 2/4</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10</a:t>
            </a:fld>
            <a:endParaRPr dirty="0"/>
          </a:p>
        </p:txBody>
      </p:sp>
      <p:pic>
        <p:nvPicPr>
          <p:cNvPr id="5" name="Picture 4">
            <a:extLst>
              <a:ext uri="{FF2B5EF4-FFF2-40B4-BE49-F238E27FC236}">
                <a16:creationId xmlns:a16="http://schemas.microsoft.com/office/drawing/2014/main" id="{C836142B-C194-45DA-A038-3A2B295291D6}"/>
              </a:ext>
            </a:extLst>
          </p:cNvPr>
          <p:cNvPicPr>
            <a:picLocks noChangeAspect="1"/>
          </p:cNvPicPr>
          <p:nvPr/>
        </p:nvPicPr>
        <p:blipFill>
          <a:blip r:embed="rId3"/>
          <a:stretch>
            <a:fillRect/>
          </a:stretch>
        </p:blipFill>
        <p:spPr>
          <a:xfrm>
            <a:off x="2029522" y="1732488"/>
            <a:ext cx="5865541" cy="1805945"/>
          </a:xfrm>
          <a:prstGeom prst="rect">
            <a:avLst/>
          </a:prstGeom>
        </p:spPr>
      </p:pic>
      <p:sp>
        <p:nvSpPr>
          <p:cNvPr id="6" name="TextBox 5">
            <a:extLst>
              <a:ext uri="{FF2B5EF4-FFF2-40B4-BE49-F238E27FC236}">
                <a16:creationId xmlns:a16="http://schemas.microsoft.com/office/drawing/2014/main" id="{DCC501FF-29A0-49F8-B030-272F8F5E40F1}"/>
              </a:ext>
            </a:extLst>
          </p:cNvPr>
          <p:cNvSpPr txBox="1"/>
          <p:nvPr/>
        </p:nvSpPr>
        <p:spPr>
          <a:xfrm>
            <a:off x="9155151" y="6172200"/>
            <a:ext cx="1606530" cy="307777"/>
          </a:xfrm>
          <a:prstGeom prst="rect">
            <a:avLst/>
          </a:prstGeom>
          <a:noFill/>
        </p:spPr>
        <p:txBody>
          <a:bodyPr wrap="none" rtlCol="0">
            <a:spAutoFit/>
          </a:bodyPr>
          <a:lstStyle/>
          <a:p>
            <a:r>
              <a:rPr lang="en-US" dirty="0">
                <a:hlinkClick r:id="rId4"/>
              </a:rPr>
              <a:t>6_threads/</a:t>
            </a:r>
            <a:r>
              <a:rPr lang="en-US" dirty="0" err="1">
                <a:hlinkClick r:id="rId4"/>
              </a:rPr>
              <a:t>clone.h</a:t>
            </a:r>
            <a:endParaRPr lang="ru-RU" dirty="0"/>
          </a:p>
        </p:txBody>
      </p:sp>
      <p:pic>
        <p:nvPicPr>
          <p:cNvPr id="7" name="Picture 6">
            <a:extLst>
              <a:ext uri="{FF2B5EF4-FFF2-40B4-BE49-F238E27FC236}">
                <a16:creationId xmlns:a16="http://schemas.microsoft.com/office/drawing/2014/main" id="{5B81F8B7-3463-4777-901E-780125CC1FBB}"/>
              </a:ext>
            </a:extLst>
          </p:cNvPr>
          <p:cNvPicPr>
            <a:picLocks noChangeAspect="1"/>
          </p:cNvPicPr>
          <p:nvPr/>
        </p:nvPicPr>
        <p:blipFill>
          <a:blip r:embed="rId5"/>
          <a:stretch>
            <a:fillRect/>
          </a:stretch>
        </p:blipFill>
        <p:spPr>
          <a:xfrm>
            <a:off x="2387639" y="4247096"/>
            <a:ext cx="3840318" cy="1925104"/>
          </a:xfrm>
          <a:prstGeom prst="rect">
            <a:avLst/>
          </a:prstGeom>
        </p:spPr>
      </p:pic>
      <p:sp>
        <p:nvSpPr>
          <p:cNvPr id="8" name="Rectangle 7">
            <a:extLst>
              <a:ext uri="{FF2B5EF4-FFF2-40B4-BE49-F238E27FC236}">
                <a16:creationId xmlns:a16="http://schemas.microsoft.com/office/drawing/2014/main" id="{1214512C-A411-4E93-96FF-86C265A433B4}"/>
              </a:ext>
            </a:extLst>
          </p:cNvPr>
          <p:cNvSpPr/>
          <p:nvPr/>
        </p:nvSpPr>
        <p:spPr>
          <a:xfrm>
            <a:off x="2748776" y="2269273"/>
            <a:ext cx="4454912" cy="5547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0C9C1BE8-DD1C-4767-BFB1-88A8A41D8B15}"/>
              </a:ext>
            </a:extLst>
          </p:cNvPr>
          <p:cNvSpPr txBox="1"/>
          <p:nvPr/>
        </p:nvSpPr>
        <p:spPr>
          <a:xfrm>
            <a:off x="6874726" y="4749902"/>
            <a:ext cx="4464684" cy="1169551"/>
          </a:xfrm>
          <a:prstGeom prst="rect">
            <a:avLst/>
          </a:prstGeom>
          <a:noFill/>
        </p:spPr>
        <p:txBody>
          <a:bodyPr wrap="none" rtlCol="0">
            <a:spAutoFit/>
          </a:bodyPr>
          <a:lstStyle/>
          <a:p>
            <a:r>
              <a:rPr lang="en-US" dirty="0"/>
              <a:t>CLONE_VM - </a:t>
            </a:r>
            <a:r>
              <a:rPr lang="ru-RU" dirty="0"/>
              <a:t>памятью</a:t>
            </a:r>
          </a:p>
          <a:p>
            <a:r>
              <a:rPr lang="en-US" dirty="0"/>
              <a:t>CLONE_FS - </a:t>
            </a:r>
            <a:r>
              <a:rPr lang="ru-RU" dirty="0"/>
              <a:t>рабочей директорией</a:t>
            </a:r>
          </a:p>
          <a:p>
            <a:r>
              <a:rPr lang="en-US" dirty="0"/>
              <a:t>CLONE_FILES - </a:t>
            </a:r>
            <a:r>
              <a:rPr lang="ru-RU" dirty="0"/>
              <a:t>таблицей файловых дескрипторов</a:t>
            </a:r>
          </a:p>
          <a:p>
            <a:r>
              <a:rPr lang="en-US" dirty="0"/>
              <a:t>CLONE_SIGHAND - </a:t>
            </a:r>
            <a:r>
              <a:rPr lang="ru-RU" dirty="0"/>
              <a:t>обработчиками сигналов</a:t>
            </a:r>
          </a:p>
          <a:p>
            <a:r>
              <a:rPr lang="en-US" dirty="0"/>
              <a:t>CLONE_THREAD - </a:t>
            </a:r>
            <a:r>
              <a:rPr lang="ru-RU" dirty="0"/>
              <a:t>иметь тот же </a:t>
            </a:r>
            <a:r>
              <a:rPr lang="en-US" dirty="0"/>
              <a:t>PID</a:t>
            </a:r>
            <a:endParaRPr lang="ru-RU" dirty="0"/>
          </a:p>
        </p:txBody>
      </p:sp>
      <p:sp>
        <p:nvSpPr>
          <p:cNvPr id="10" name="TextBox 9">
            <a:extLst>
              <a:ext uri="{FF2B5EF4-FFF2-40B4-BE49-F238E27FC236}">
                <a16:creationId xmlns:a16="http://schemas.microsoft.com/office/drawing/2014/main" id="{50D5AAD0-287C-4C2E-8F22-662EC45BE07D}"/>
              </a:ext>
            </a:extLst>
          </p:cNvPr>
          <p:cNvSpPr txBox="1"/>
          <p:nvPr/>
        </p:nvSpPr>
        <p:spPr>
          <a:xfrm>
            <a:off x="8229600" y="4388005"/>
            <a:ext cx="1542410" cy="307777"/>
          </a:xfrm>
          <a:prstGeom prst="rect">
            <a:avLst/>
          </a:prstGeom>
          <a:noFill/>
        </p:spPr>
        <p:txBody>
          <a:bodyPr wrap="none" rtlCol="0">
            <a:spAutoFit/>
          </a:bodyPr>
          <a:lstStyle/>
          <a:p>
            <a:r>
              <a:rPr lang="ru-RU" b="1" dirty="0"/>
              <a:t>Чем делиться?</a:t>
            </a:r>
          </a:p>
        </p:txBody>
      </p:sp>
      <p:sp>
        <p:nvSpPr>
          <p:cNvPr id="11" name="Rectangle 10">
            <a:extLst>
              <a:ext uri="{FF2B5EF4-FFF2-40B4-BE49-F238E27FC236}">
                <a16:creationId xmlns:a16="http://schemas.microsoft.com/office/drawing/2014/main" id="{D41BBC64-1217-45D4-8ACA-241946943312}"/>
              </a:ext>
            </a:extLst>
          </p:cNvPr>
          <p:cNvSpPr/>
          <p:nvPr/>
        </p:nvSpPr>
        <p:spPr>
          <a:xfrm>
            <a:off x="2748776" y="2832715"/>
            <a:ext cx="4454912" cy="3398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593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100</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9038282" y="6179690"/>
            <a:ext cx="2581156" cy="307777"/>
          </a:xfrm>
          <a:prstGeom prst="rect">
            <a:avLst/>
          </a:prstGeom>
          <a:noFill/>
        </p:spPr>
        <p:txBody>
          <a:bodyPr wrap="none" rtlCol="0">
            <a:spAutoFit/>
          </a:bodyPr>
          <a:lstStyle/>
          <a:p>
            <a:r>
              <a:rPr lang="en-US" dirty="0">
                <a:hlinkClick r:id="rId4"/>
              </a:rPr>
              <a:t>6_threads/17_thread_stacks.c</a:t>
            </a:r>
            <a:endParaRPr lang="ru-RU" dirty="0"/>
          </a:p>
        </p:txBody>
      </p:sp>
      <p:pic>
        <p:nvPicPr>
          <p:cNvPr id="5" name="Picture 4">
            <a:extLst>
              <a:ext uri="{FF2B5EF4-FFF2-40B4-BE49-F238E27FC236}">
                <a16:creationId xmlns:a16="http://schemas.microsoft.com/office/drawing/2014/main" id="{687FA4C3-0FDA-4409-A647-2BF35F3093B0}"/>
              </a:ext>
            </a:extLst>
          </p:cNvPr>
          <p:cNvPicPr>
            <a:picLocks noChangeAspect="1"/>
          </p:cNvPicPr>
          <p:nvPr/>
        </p:nvPicPr>
        <p:blipFill>
          <a:blip r:embed="rId5"/>
          <a:stretch>
            <a:fillRect/>
          </a:stretch>
        </p:blipFill>
        <p:spPr>
          <a:xfrm>
            <a:off x="982569" y="1612532"/>
            <a:ext cx="7047061" cy="4111418"/>
          </a:xfrm>
          <a:prstGeom prst="rect">
            <a:avLst/>
          </a:prstGeom>
        </p:spPr>
      </p:pic>
    </p:spTree>
    <p:extLst>
      <p:ext uri="{BB962C8B-B14F-4D97-AF65-F5344CB8AC3E}">
        <p14:creationId xmlns:p14="http://schemas.microsoft.com/office/powerpoint/2010/main" val="750258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101</a:t>
            </a:fld>
            <a:endParaRPr/>
          </a:p>
        </p:txBody>
      </p:sp>
      <p:pic>
        <p:nvPicPr>
          <p:cNvPr id="7" name="Picture 6">
            <a:extLst>
              <a:ext uri="{FF2B5EF4-FFF2-40B4-BE49-F238E27FC236}">
                <a16:creationId xmlns:a16="http://schemas.microsoft.com/office/drawing/2014/main" id="{D85BF58E-B96E-4530-8892-B4311F9D0C06}"/>
              </a:ext>
            </a:extLst>
          </p:cNvPr>
          <p:cNvPicPr>
            <a:picLocks noChangeAspect="1"/>
          </p:cNvPicPr>
          <p:nvPr/>
        </p:nvPicPr>
        <p:blipFill>
          <a:blip r:embed="rId3"/>
          <a:stretch>
            <a:fillRect/>
          </a:stretch>
        </p:blipFill>
        <p:spPr>
          <a:xfrm>
            <a:off x="982569" y="1612532"/>
            <a:ext cx="5888112" cy="4620480"/>
          </a:xfrm>
          <a:prstGeom prst="rect">
            <a:avLst/>
          </a:prstGeom>
        </p:spPr>
      </p:pic>
    </p:spTree>
    <p:extLst>
      <p:ext uri="{BB962C8B-B14F-4D97-AF65-F5344CB8AC3E}">
        <p14:creationId xmlns:p14="http://schemas.microsoft.com/office/powerpoint/2010/main" val="2014554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102</a:t>
            </a:fld>
            <a:endParaRPr/>
          </a:p>
        </p:txBody>
      </p:sp>
      <p:pic>
        <p:nvPicPr>
          <p:cNvPr id="5" name="Picture 4">
            <a:extLst>
              <a:ext uri="{FF2B5EF4-FFF2-40B4-BE49-F238E27FC236}">
                <a16:creationId xmlns:a16="http://schemas.microsoft.com/office/drawing/2014/main" id="{65015EF8-A0AD-473D-9687-AD781AC4256F}"/>
              </a:ext>
            </a:extLst>
          </p:cNvPr>
          <p:cNvPicPr>
            <a:picLocks noChangeAspect="1"/>
          </p:cNvPicPr>
          <p:nvPr/>
        </p:nvPicPr>
        <p:blipFill>
          <a:blip r:embed="rId3"/>
          <a:stretch>
            <a:fillRect/>
          </a:stretch>
        </p:blipFill>
        <p:spPr>
          <a:xfrm>
            <a:off x="982569" y="1612532"/>
            <a:ext cx="6301341" cy="4836623"/>
          </a:xfrm>
          <a:prstGeom prst="rect">
            <a:avLst/>
          </a:prstGeom>
        </p:spPr>
      </p:pic>
    </p:spTree>
    <p:extLst>
      <p:ext uri="{BB962C8B-B14F-4D97-AF65-F5344CB8AC3E}">
        <p14:creationId xmlns:p14="http://schemas.microsoft.com/office/powerpoint/2010/main" val="5717099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25400" lvl="0" indent="0" algn="l" rtl="0">
              <a:lnSpc>
                <a:spcPct val="90000"/>
              </a:lnSpc>
              <a:spcBef>
                <a:spcPts val="1000"/>
              </a:spcBef>
              <a:spcAft>
                <a:spcPts val="0"/>
              </a:spcAft>
              <a:buSzPts val="3200"/>
              <a:buNone/>
            </a:pPr>
            <a:r>
              <a:rPr lang="ru-RU"/>
              <a:t>Заключение</a:t>
            </a:r>
            <a:endParaRPr/>
          </a:p>
        </p:txBody>
      </p:sp>
      <p:sp>
        <p:nvSpPr>
          <p:cNvPr id="1260" name="Google Shape;1260;p7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103</a:t>
            </a:fld>
            <a:endParaRPr/>
          </a:p>
        </p:txBody>
      </p:sp>
      <p:sp>
        <p:nvSpPr>
          <p:cNvPr id="1261" name="Google Shape;1261;p78"/>
          <p:cNvSpPr/>
          <p:nvPr/>
        </p:nvSpPr>
        <p:spPr>
          <a:xfrm>
            <a:off x="914400" y="2044005"/>
            <a:ext cx="9409814" cy="255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RU" sz="2000" b="1" i="0" u="none" strike="noStrike" cap="none" dirty="0">
                <a:solidFill>
                  <a:srgbClr val="000000"/>
                </a:solidFill>
                <a:latin typeface="Arial"/>
                <a:ea typeface="Arial"/>
                <a:cs typeface="Arial"/>
                <a:sym typeface="Arial"/>
              </a:rPr>
              <a:t>Материалы</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3"/>
              </a:rPr>
              <a:t>https://github.com/tarantool/sysprog</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Обратная связь</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4"/>
              </a:rPr>
              <a:t>https://forms.gle/ktmRvTGFcV2Pe55u8</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Следующая лекция</a:t>
            </a:r>
            <a:endParaRPr dirty="0"/>
          </a:p>
          <a:p>
            <a:pPr marL="0" lvl="0" indent="0" algn="l" rtl="0">
              <a:spcBef>
                <a:spcPts val="0"/>
              </a:spcBef>
              <a:spcAft>
                <a:spcPts val="0"/>
              </a:spcAft>
              <a:buClr>
                <a:srgbClr val="000000"/>
              </a:buClr>
              <a:buSzPts val="2000"/>
              <a:buFont typeface="Arial"/>
              <a:buNone/>
            </a:pPr>
            <a:r>
              <a:rPr lang="ru-RU" sz="2000" dirty="0"/>
              <a:t>	IPC. </a:t>
            </a:r>
            <a:r>
              <a:rPr lang="ru-RU" sz="2000" dirty="0" err="1"/>
              <a:t>Pipe</a:t>
            </a:r>
            <a:r>
              <a:rPr lang="ru-RU" sz="2000" dirty="0"/>
              <a:t>, FIFO. XSI и POSIX. Сокеты: доменные, обычные. (Сергей)</a:t>
            </a:r>
            <a:endParaRPr dirty="0"/>
          </a:p>
          <a:p>
            <a:pPr marL="0" marR="0" lvl="0" indent="0" algn="l" rtl="0">
              <a:lnSpc>
                <a:spcPct val="100000"/>
              </a:lnSpc>
              <a:spcBef>
                <a:spcPts val="0"/>
              </a:spcBef>
              <a:spcAft>
                <a:spcPts val="0"/>
              </a:spcAft>
              <a:buClr>
                <a:srgbClr val="000000"/>
              </a:buClr>
              <a:buSzPts val="2000"/>
              <a:buFont typeface="Arial"/>
              <a:buNone/>
            </a:pPr>
            <a:endParaRPr sz="20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9"/>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оставить отзыв</a:t>
            </a:r>
            <a:endParaRPr/>
          </a:p>
        </p:txBody>
      </p:sp>
      <p:sp>
        <p:nvSpPr>
          <p:cNvPr id="1415" name="Google Shape;1415;p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104</a:t>
            </a:fld>
            <a:endParaRPr/>
          </a:p>
        </p:txBody>
      </p:sp>
    </p:spTree>
    <p:extLst>
      <p:ext uri="{BB962C8B-B14F-4D97-AF65-F5344CB8AC3E}">
        <p14:creationId xmlns:p14="http://schemas.microsoft.com/office/powerpoint/2010/main" val="1584195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a:t>Clone() 3/4</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11</a:t>
            </a:fld>
            <a:endParaRPr/>
          </a:p>
        </p:txBody>
      </p:sp>
      <p:sp>
        <p:nvSpPr>
          <p:cNvPr id="5" name="Rectangle 4">
            <a:extLst>
              <a:ext uri="{FF2B5EF4-FFF2-40B4-BE49-F238E27FC236}">
                <a16:creationId xmlns:a16="http://schemas.microsoft.com/office/drawing/2014/main" id="{82D9BA6A-2981-4015-96D9-0C0A78DBF2BF}"/>
              </a:ext>
            </a:extLst>
          </p:cNvPr>
          <p:cNvSpPr/>
          <p:nvPr/>
        </p:nvSpPr>
        <p:spPr>
          <a:xfrm>
            <a:off x="650487" y="1342355"/>
            <a:ext cx="6796669" cy="5262979"/>
          </a:xfrm>
          <a:prstGeom prst="rect">
            <a:avLst/>
          </a:prstGeom>
        </p:spPr>
        <p:txBody>
          <a:bodyPr wrap="square">
            <a:spAutoFit/>
          </a:bodyPr>
          <a:lstStyle/>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thread_f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void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arg</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pid_t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thread_id</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gettid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pid_t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getpid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tid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new</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thread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arg</a:t>
            </a:r>
            <a:r>
              <a:rPr lang="ru-RU" sz="1200" dirty="0">
                <a:latin typeface="Courier New" panose="02070309020205020404" pitchFamily="49" charset="0"/>
                <a:cs typeface="Courier New" panose="02070309020205020404" pitchFamily="49" charset="0"/>
              </a:rPr>
              <a:t> = %d\n",</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thread_id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arg</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is_finished</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true</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return</a:t>
            </a:r>
            <a:r>
              <a:rPr lang="ru-RU" sz="1200" dirty="0">
                <a:latin typeface="Courier New" panose="02070309020205020404" pitchFamily="49" charset="0"/>
                <a:cs typeface="Courier New" panose="02070309020205020404" pitchFamily="49" charset="0"/>
              </a:rPr>
              <a:t> 0;</a:t>
            </a:r>
          </a:p>
          <a:p>
            <a:r>
              <a:rPr lang="ru-RU" sz="1200" dirty="0">
                <a:latin typeface="Courier New" panose="02070309020205020404" pitchFamily="49" charset="0"/>
                <a:cs typeface="Courier New" panose="02070309020205020404" pitchFamily="49" charset="0"/>
              </a:rPr>
              <a:t>}</a:t>
            </a:r>
          </a:p>
          <a:p>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int</a:t>
            </a:r>
            <a:endParaRPr lang="ru-RU" sz="1200" dirty="0">
              <a:latin typeface="Courier New" panose="02070309020205020404" pitchFamily="49" charset="0"/>
              <a:cs typeface="Courier New" panose="02070309020205020404" pitchFamily="49" charset="0"/>
            </a:endParaRPr>
          </a:p>
          <a:p>
            <a:r>
              <a:rPr lang="ru-RU" sz="1200" dirty="0" err="1">
                <a:latin typeface="Courier New" panose="02070309020205020404" pitchFamily="49" charset="0"/>
                <a:cs typeface="Courier New" panose="02070309020205020404" pitchFamily="49" charset="0"/>
              </a:rPr>
              <a:t>main</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pid_t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thread_id</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gettid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pid_t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getpid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tid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main</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thread</a:t>
            </a:r>
            <a:r>
              <a:rPr lang="ru-RU" sz="1200" dirty="0">
                <a:latin typeface="Courier New" panose="02070309020205020404" pitchFamily="49" charset="0"/>
                <a:cs typeface="Courier New" panose="02070309020205020404" pitchFamily="49" charset="0"/>
              </a:rPr>
              <a:t>\n",</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thread_id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void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stack</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arg</a:t>
            </a:r>
            <a:r>
              <a:rPr lang="ru-RU" sz="1200" dirty="0">
                <a:latin typeface="Courier New" panose="02070309020205020404" pitchFamily="49" charset="0"/>
                <a:cs typeface="Courier New" panose="02070309020205020404" pitchFamily="49" charset="0"/>
              </a:rPr>
              <a:t> = 100;</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ret</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thread_create_clone</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thread_f</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void</a:t>
            </a:r>
            <a:r>
              <a:rPr lang="ru-RU" sz="1200" dirty="0">
                <a:latin typeface="Courier New" panose="02070309020205020404" pitchFamily="49" charset="0"/>
                <a:cs typeface="Courier New" panose="02070309020205020404" pitchFamily="49" charset="0"/>
              </a:rPr>
              <a:t> *) &amp;</a:t>
            </a:r>
            <a:r>
              <a:rPr lang="ru-RU" sz="1200" dirty="0" err="1">
                <a:latin typeface="Courier New" panose="02070309020205020404" pitchFamily="49" charset="0"/>
                <a:cs typeface="Courier New" panose="02070309020205020404" pitchFamily="49" charset="0"/>
              </a:rPr>
              <a:t>arg</a:t>
            </a:r>
            <a:r>
              <a:rPr lang="ru-RU" sz="1200" dirty="0">
                <a:latin typeface="Courier New" panose="02070309020205020404" pitchFamily="49" charset="0"/>
                <a:cs typeface="Courier New" panose="02070309020205020404" pitchFamily="49" charset="0"/>
              </a:rPr>
              <a:t>, &amp;</a:t>
            </a:r>
            <a:r>
              <a:rPr lang="ru-RU" sz="1200" dirty="0" err="1">
                <a:latin typeface="Courier New" panose="02070309020205020404" pitchFamily="49" charset="0"/>
                <a:cs typeface="Courier New" panose="02070309020205020404" pitchFamily="49" charset="0"/>
              </a:rPr>
              <a:t>stack</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printf</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tid</a:t>
            </a:r>
            <a:r>
              <a:rPr lang="ru-RU" sz="1200" dirty="0">
                <a:latin typeface="Courier New" panose="02070309020205020404" pitchFamily="49" charset="0"/>
                <a:cs typeface="Courier New" panose="02070309020205020404" pitchFamily="49" charset="0"/>
              </a:rPr>
              <a:t> %d: </a:t>
            </a:r>
            <a:r>
              <a:rPr lang="ru-RU" sz="1200" dirty="0" err="1">
                <a:latin typeface="Courier New" panose="02070309020205020404" pitchFamily="49" charset="0"/>
                <a:cs typeface="Courier New" panose="02070309020205020404" pitchFamily="49" charset="0"/>
              </a:rPr>
              <a:t>clone</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result</a:t>
            </a:r>
            <a:r>
              <a:rPr lang="ru-RU" sz="1200" dirty="0">
                <a:latin typeface="Courier New" panose="02070309020205020404" pitchFamily="49" charset="0"/>
                <a:cs typeface="Courier New" panose="02070309020205020404" pitchFamily="49" charset="0"/>
              </a:rPr>
              <a:t> = %d\n",</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pid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int</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thread_id</a:t>
            </a:r>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ret</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while</a:t>
            </a:r>
            <a:r>
              <a:rPr lang="ru-RU" sz="1200" dirty="0">
                <a:latin typeface="Courier New" panose="02070309020205020404" pitchFamily="49" charset="0"/>
                <a:cs typeface="Courier New" panose="02070309020205020404" pitchFamily="49" charset="0"/>
              </a:rPr>
              <a:t> (! </a:t>
            </a:r>
            <a:r>
              <a:rPr lang="ru-RU" sz="1200" dirty="0" err="1">
                <a:latin typeface="Courier New" panose="02070309020205020404" pitchFamily="49" charset="0"/>
                <a:cs typeface="Courier New" panose="02070309020205020404" pitchFamily="49" charset="0"/>
              </a:rPr>
              <a:t>is_finished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sched_yield</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free</a:t>
            </a:r>
            <a:r>
              <a:rPr lang="ru-RU" sz="1200" dirty="0">
                <a:latin typeface="Courier New" panose="02070309020205020404" pitchFamily="49" charset="0"/>
                <a:cs typeface="Courier New" panose="02070309020205020404" pitchFamily="49" charset="0"/>
              </a:rPr>
              <a:t>(</a:t>
            </a:r>
            <a:r>
              <a:rPr lang="ru-RU" sz="1200" dirty="0" err="1">
                <a:latin typeface="Courier New" panose="02070309020205020404" pitchFamily="49" charset="0"/>
                <a:cs typeface="Courier New" panose="02070309020205020404" pitchFamily="49" charset="0"/>
              </a:rPr>
              <a:t>stack</a:t>
            </a:r>
            <a:r>
              <a:rPr lang="ru-RU" sz="1200" dirty="0">
                <a:latin typeface="Courier New" panose="02070309020205020404" pitchFamily="49" charset="0"/>
                <a:cs typeface="Courier New" panose="02070309020205020404" pitchFamily="49" charset="0"/>
              </a:rPr>
              <a:t>);</a:t>
            </a:r>
          </a:p>
          <a:p>
            <a:r>
              <a:rPr lang="ru-RU" sz="1200" dirty="0">
                <a:latin typeface="Courier New" panose="02070309020205020404" pitchFamily="49" charset="0"/>
                <a:cs typeface="Courier New" panose="02070309020205020404" pitchFamily="49" charset="0"/>
              </a:rPr>
              <a:t>        </a:t>
            </a:r>
            <a:r>
              <a:rPr lang="ru-RU" sz="1200" dirty="0" err="1">
                <a:latin typeface="Courier New" panose="02070309020205020404" pitchFamily="49" charset="0"/>
                <a:cs typeface="Courier New" panose="02070309020205020404" pitchFamily="49" charset="0"/>
              </a:rPr>
              <a:t>return</a:t>
            </a:r>
            <a:r>
              <a:rPr lang="ru-RU" sz="1200" dirty="0">
                <a:latin typeface="Courier New" panose="02070309020205020404" pitchFamily="49" charset="0"/>
                <a:cs typeface="Courier New" panose="02070309020205020404" pitchFamily="49" charset="0"/>
              </a:rPr>
              <a:t> 0;</a:t>
            </a:r>
          </a:p>
          <a:p>
            <a:r>
              <a:rPr lang="ru-RU" sz="1200" dirty="0">
                <a:latin typeface="Courier New" panose="02070309020205020404" pitchFamily="49" charset="0"/>
                <a:cs typeface="Courier New" panose="02070309020205020404" pitchFamily="49" charset="0"/>
              </a:rPr>
              <a:t>}</a:t>
            </a:r>
          </a:p>
        </p:txBody>
      </p:sp>
      <p:sp>
        <p:nvSpPr>
          <p:cNvPr id="6" name="Speech Bubble: Oval 5">
            <a:extLst>
              <a:ext uri="{FF2B5EF4-FFF2-40B4-BE49-F238E27FC236}">
                <a16:creationId xmlns:a16="http://schemas.microsoft.com/office/drawing/2014/main" id="{240CD38B-7CAF-449E-8478-729252908FA3}"/>
              </a:ext>
            </a:extLst>
          </p:cNvPr>
          <p:cNvSpPr/>
          <p:nvPr/>
        </p:nvSpPr>
        <p:spPr>
          <a:xfrm>
            <a:off x="3395546" y="891430"/>
            <a:ext cx="1154151" cy="612648"/>
          </a:xfrm>
          <a:prstGeom prst="wedgeEllipseCallout">
            <a:avLst>
              <a:gd name="adj1" fmla="val -100593"/>
              <a:gd name="adj2" fmla="val 661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Новый поток</a:t>
            </a:r>
          </a:p>
        </p:txBody>
      </p:sp>
      <p:sp>
        <p:nvSpPr>
          <p:cNvPr id="7" name="Speech Bubble: Oval 6">
            <a:extLst>
              <a:ext uri="{FF2B5EF4-FFF2-40B4-BE49-F238E27FC236}">
                <a16:creationId xmlns:a16="http://schemas.microsoft.com/office/drawing/2014/main" id="{3FCA3268-371E-4E95-88FC-EAC6BDB62D54}"/>
              </a:ext>
            </a:extLst>
          </p:cNvPr>
          <p:cNvSpPr/>
          <p:nvPr/>
        </p:nvSpPr>
        <p:spPr>
          <a:xfrm>
            <a:off x="4869365" y="5939216"/>
            <a:ext cx="1960757" cy="612648"/>
          </a:xfrm>
          <a:prstGeom prst="wedgeEllipseCallout">
            <a:avLst>
              <a:gd name="adj1" fmla="val -33443"/>
              <a:gd name="adj2" fmla="val -913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Запускаем и ждем </a:t>
            </a:r>
            <a:r>
              <a:rPr lang="ru-RU" dirty="0" err="1">
                <a:solidFill>
                  <a:schemeClr val="tx1"/>
                </a:solidFill>
              </a:rPr>
              <a:t>заверщения</a:t>
            </a:r>
            <a:endParaRPr lang="ru-RU" dirty="0">
              <a:solidFill>
                <a:schemeClr val="tx1"/>
              </a:solidFill>
            </a:endParaRPr>
          </a:p>
        </p:txBody>
      </p:sp>
      <p:sp>
        <p:nvSpPr>
          <p:cNvPr id="8" name="Speech Bubble: Oval 7">
            <a:extLst>
              <a:ext uri="{FF2B5EF4-FFF2-40B4-BE49-F238E27FC236}">
                <a16:creationId xmlns:a16="http://schemas.microsoft.com/office/drawing/2014/main" id="{A4DC994E-0C6E-4002-BC00-2A98DA73B581}"/>
              </a:ext>
            </a:extLst>
          </p:cNvPr>
          <p:cNvSpPr/>
          <p:nvPr/>
        </p:nvSpPr>
        <p:spPr>
          <a:xfrm>
            <a:off x="3698488" y="3062201"/>
            <a:ext cx="1626219" cy="612648"/>
          </a:xfrm>
          <a:prstGeom prst="wedgeEllipseCallout">
            <a:avLst>
              <a:gd name="adj1" fmla="val -44071"/>
              <a:gd name="adj2" fmla="val 251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Печатаем </a:t>
            </a:r>
            <a:r>
              <a:rPr lang="en-US" dirty="0" err="1">
                <a:solidFill>
                  <a:schemeClr val="tx1"/>
                </a:solidFill>
              </a:rPr>
              <a:t>pid</a:t>
            </a:r>
            <a:r>
              <a:rPr lang="en-US" dirty="0">
                <a:solidFill>
                  <a:schemeClr val="tx1"/>
                </a:solidFill>
              </a:rPr>
              <a:t> </a:t>
            </a:r>
            <a:r>
              <a:rPr lang="ru-RU" dirty="0">
                <a:solidFill>
                  <a:schemeClr val="tx1"/>
                </a:solidFill>
              </a:rPr>
              <a:t>и </a:t>
            </a:r>
            <a:r>
              <a:rPr lang="en-US" dirty="0" err="1">
                <a:solidFill>
                  <a:schemeClr val="tx1"/>
                </a:solidFill>
              </a:rPr>
              <a:t>tid</a:t>
            </a:r>
            <a:endParaRPr lang="ru-RU" dirty="0">
              <a:solidFill>
                <a:schemeClr val="tx1"/>
              </a:solidFill>
            </a:endParaRPr>
          </a:p>
        </p:txBody>
      </p:sp>
      <p:sp>
        <p:nvSpPr>
          <p:cNvPr id="9" name="Speech Bubble: Oval 8">
            <a:extLst>
              <a:ext uri="{FF2B5EF4-FFF2-40B4-BE49-F238E27FC236}">
                <a16:creationId xmlns:a16="http://schemas.microsoft.com/office/drawing/2014/main" id="{5968CA32-99F4-40B1-8118-E0D7DEC7FA7E}"/>
              </a:ext>
            </a:extLst>
          </p:cNvPr>
          <p:cNvSpPr/>
          <p:nvPr/>
        </p:nvSpPr>
        <p:spPr>
          <a:xfrm>
            <a:off x="3040565" y="6127995"/>
            <a:ext cx="1681976" cy="612648"/>
          </a:xfrm>
          <a:prstGeom prst="wedgeEllipseCallout">
            <a:avLst>
              <a:gd name="adj1" fmla="val -75009"/>
              <a:gd name="adj2" fmla="val -28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Освободить стек</a:t>
            </a:r>
          </a:p>
        </p:txBody>
      </p:sp>
      <p:sp>
        <p:nvSpPr>
          <p:cNvPr id="10" name="TextBox 9">
            <a:extLst>
              <a:ext uri="{FF2B5EF4-FFF2-40B4-BE49-F238E27FC236}">
                <a16:creationId xmlns:a16="http://schemas.microsoft.com/office/drawing/2014/main" id="{78CFCB6C-5F1C-4A15-ADAC-358E93D7848E}"/>
              </a:ext>
            </a:extLst>
          </p:cNvPr>
          <p:cNvSpPr txBox="1"/>
          <p:nvPr/>
        </p:nvSpPr>
        <p:spPr>
          <a:xfrm>
            <a:off x="7607586" y="1110469"/>
            <a:ext cx="2869696" cy="2462213"/>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1_clone.c</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a.out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10194, </a:t>
            </a:r>
            <a:r>
              <a:rPr lang="en-US" dirty="0" err="1">
                <a:latin typeface="Courier New" panose="02070309020205020404" pitchFamily="49" charset="0"/>
                <a:cs typeface="Courier New" panose="02070309020205020404" pitchFamily="49" charset="0"/>
              </a:rPr>
              <a:t>tid</a:t>
            </a:r>
            <a:r>
              <a:rPr lang="en-US" dirty="0">
                <a:latin typeface="Courier New" panose="02070309020205020404" pitchFamily="49" charset="0"/>
                <a:cs typeface="Courier New" panose="02070309020205020404" pitchFamily="49" charset="0"/>
              </a:rPr>
              <a:t> 10194:</a:t>
            </a:r>
          </a:p>
          <a:p>
            <a:r>
              <a:rPr lang="en-US" dirty="0">
                <a:latin typeface="Courier New" panose="02070309020205020404" pitchFamily="49" charset="0"/>
                <a:cs typeface="Courier New" panose="02070309020205020404" pitchFamily="49" charset="0"/>
              </a:rPr>
              <a:t>    main thread</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10194, </a:t>
            </a:r>
            <a:r>
              <a:rPr lang="en-US" dirty="0" err="1">
                <a:latin typeface="Courier New" panose="02070309020205020404" pitchFamily="49" charset="0"/>
                <a:cs typeface="Courier New" panose="02070309020205020404" pitchFamily="49" charset="0"/>
              </a:rPr>
              <a:t>tid</a:t>
            </a:r>
            <a:r>
              <a:rPr lang="en-US" dirty="0">
                <a:latin typeface="Courier New" panose="02070309020205020404" pitchFamily="49" charset="0"/>
                <a:cs typeface="Courier New" panose="02070309020205020404" pitchFamily="49" charset="0"/>
              </a:rPr>
              <a:t> 10194:</a:t>
            </a:r>
          </a:p>
          <a:p>
            <a:r>
              <a:rPr lang="en-US" dirty="0">
                <a:latin typeface="Courier New" panose="02070309020205020404" pitchFamily="49" charset="0"/>
                <a:cs typeface="Courier New" panose="02070309020205020404" pitchFamily="49" charset="0"/>
              </a:rPr>
              <a:t>    clone result = 10195</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pid</a:t>
            </a:r>
            <a:r>
              <a:rPr lang="en-US" dirty="0">
                <a:latin typeface="Courier New" panose="02070309020205020404" pitchFamily="49" charset="0"/>
                <a:cs typeface="Courier New" panose="02070309020205020404" pitchFamily="49" charset="0"/>
              </a:rPr>
              <a:t> 10194, </a:t>
            </a:r>
            <a:r>
              <a:rPr lang="en-US" dirty="0" err="1">
                <a:latin typeface="Courier New" panose="02070309020205020404" pitchFamily="49" charset="0"/>
                <a:cs typeface="Courier New" panose="02070309020205020404" pitchFamily="49" charset="0"/>
              </a:rPr>
              <a:t>tid</a:t>
            </a:r>
            <a:r>
              <a:rPr lang="en-US" dirty="0">
                <a:latin typeface="Courier New" panose="02070309020205020404" pitchFamily="49" charset="0"/>
                <a:cs typeface="Courier New" panose="02070309020205020404" pitchFamily="49" charset="0"/>
              </a:rPr>
              <a:t> 10195:</a:t>
            </a:r>
          </a:p>
          <a:p>
            <a:r>
              <a:rPr lang="en-US" dirty="0">
                <a:latin typeface="Courier New" panose="02070309020205020404" pitchFamily="49" charset="0"/>
                <a:cs typeface="Courier New" panose="02070309020205020404" pitchFamily="49" charset="0"/>
              </a:rPr>
              <a:t>    new thread, </a:t>
            </a:r>
            <a:r>
              <a:rPr lang="en-US" dirty="0" err="1">
                <a:latin typeface="Courier New" panose="02070309020205020404" pitchFamily="49" charset="0"/>
                <a:cs typeface="Courier New" panose="02070309020205020404" pitchFamily="49" charset="0"/>
              </a:rPr>
              <a:t>arg</a:t>
            </a:r>
            <a:r>
              <a:rPr lang="en-US" dirty="0">
                <a:latin typeface="Courier New" panose="02070309020205020404" pitchFamily="49" charset="0"/>
                <a:cs typeface="Courier New" panose="02070309020205020404" pitchFamily="49" charset="0"/>
              </a:rPr>
              <a:t> = 100</a:t>
            </a:r>
            <a:endParaRPr lang="ru-RU"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704079AF-828D-43A0-A009-75160ECF2E20}"/>
              </a:ext>
            </a:extLst>
          </p:cNvPr>
          <p:cNvSpPr/>
          <p:nvPr/>
        </p:nvSpPr>
        <p:spPr>
          <a:xfrm>
            <a:off x="7607586" y="1750741"/>
            <a:ext cx="1062487"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a:extLst>
              <a:ext uri="{FF2B5EF4-FFF2-40B4-BE49-F238E27FC236}">
                <a16:creationId xmlns:a16="http://schemas.microsoft.com/office/drawing/2014/main" id="{655AE153-E9D3-4F4D-9482-5197ADECC9B4}"/>
              </a:ext>
            </a:extLst>
          </p:cNvPr>
          <p:cNvSpPr/>
          <p:nvPr/>
        </p:nvSpPr>
        <p:spPr>
          <a:xfrm>
            <a:off x="8830503" y="1689410"/>
            <a:ext cx="1062487" cy="3475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a:extLst>
              <a:ext uri="{FF2B5EF4-FFF2-40B4-BE49-F238E27FC236}">
                <a16:creationId xmlns:a16="http://schemas.microsoft.com/office/drawing/2014/main" id="{6B3F1924-DB59-4430-85ED-89D4699DEECF}"/>
              </a:ext>
            </a:extLst>
          </p:cNvPr>
          <p:cNvSpPr/>
          <p:nvPr/>
        </p:nvSpPr>
        <p:spPr>
          <a:xfrm>
            <a:off x="8830502" y="2940206"/>
            <a:ext cx="1062487" cy="3475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a:extLst>
              <a:ext uri="{FF2B5EF4-FFF2-40B4-BE49-F238E27FC236}">
                <a16:creationId xmlns:a16="http://schemas.microsoft.com/office/drawing/2014/main" id="{C52B3731-A091-4528-8443-8B410B614DB5}"/>
              </a:ext>
            </a:extLst>
          </p:cNvPr>
          <p:cNvSpPr txBox="1"/>
          <p:nvPr/>
        </p:nvSpPr>
        <p:spPr>
          <a:xfrm>
            <a:off x="9155151" y="6172200"/>
            <a:ext cx="1795684" cy="307777"/>
          </a:xfrm>
          <a:prstGeom prst="rect">
            <a:avLst/>
          </a:prstGeom>
          <a:noFill/>
        </p:spPr>
        <p:txBody>
          <a:bodyPr wrap="none" rtlCol="0">
            <a:spAutoFit/>
          </a:bodyPr>
          <a:lstStyle/>
          <a:p>
            <a:r>
              <a:rPr lang="en-US" dirty="0">
                <a:hlinkClick r:id="rId2"/>
              </a:rPr>
              <a:t>6_threads/1_clone.c</a:t>
            </a:r>
            <a:endParaRPr lang="ru-RU" dirty="0"/>
          </a:p>
        </p:txBody>
      </p:sp>
      <p:sp>
        <p:nvSpPr>
          <p:cNvPr id="19" name="Speech Bubble: Oval 18">
            <a:extLst>
              <a:ext uri="{FF2B5EF4-FFF2-40B4-BE49-F238E27FC236}">
                <a16:creationId xmlns:a16="http://schemas.microsoft.com/office/drawing/2014/main" id="{010FABBB-DB60-4AD1-88C4-50733B224974}"/>
              </a:ext>
            </a:extLst>
          </p:cNvPr>
          <p:cNvSpPr/>
          <p:nvPr/>
        </p:nvSpPr>
        <p:spPr>
          <a:xfrm>
            <a:off x="6978804" y="4615426"/>
            <a:ext cx="1960757" cy="612648"/>
          </a:xfrm>
          <a:prstGeom prst="wedgeEllipseCallout">
            <a:avLst>
              <a:gd name="adj1" fmla="val -226523"/>
              <a:gd name="adj2" fmla="val 1507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Зачем ждать завершения?</a:t>
            </a:r>
          </a:p>
        </p:txBody>
      </p:sp>
      <p:pic>
        <p:nvPicPr>
          <p:cNvPr id="1025" name="Picture 1">
            <a:extLst>
              <a:ext uri="{FF2B5EF4-FFF2-40B4-BE49-F238E27FC236}">
                <a16:creationId xmlns:a16="http://schemas.microsoft.com/office/drawing/2014/main" id="{FA95F0AC-DAAE-4DB5-9474-2B8E4957D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049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39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animBg="1"/>
      <p:bldP spid="14"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a:t>Clone() 4/4</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12</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845103" cy="307777"/>
          </a:xfrm>
          <a:prstGeom prst="rect">
            <a:avLst/>
          </a:prstGeom>
        </p:spPr>
        <p:txBody>
          <a:bodyPr wrap="none">
            <a:spAutoFit/>
          </a:bodyPr>
          <a:lstStyle/>
          <a:p>
            <a:r>
              <a:rPr lang="ru-RU" dirty="0">
                <a:latin typeface="Open Sans"/>
              </a:rPr>
              <a:t>2 балла</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3010042" y="3007712"/>
            <a:ext cx="6309947" cy="523220"/>
          </a:xfrm>
          <a:prstGeom prst="rect">
            <a:avLst/>
          </a:prstGeom>
          <a:noFill/>
        </p:spPr>
        <p:txBody>
          <a:bodyPr wrap="square" rtlCol="0">
            <a:spAutoFit/>
          </a:bodyPr>
          <a:lstStyle/>
          <a:p>
            <a:pPr fontAlgn="base"/>
            <a:r>
              <a:rPr lang="ru-RU" dirty="0"/>
              <a:t>1) стек удалится у него из под ног</a:t>
            </a:r>
          </a:p>
          <a:p>
            <a:pPr fontAlgn="base"/>
            <a:r>
              <a:rPr lang="ru-RU" dirty="0"/>
              <a:t>2) завершение </a:t>
            </a:r>
            <a:r>
              <a:rPr lang="ru-RU" b="1" dirty="0"/>
              <a:t>главного потока</a:t>
            </a:r>
            <a:r>
              <a:rPr lang="ru-RU" dirty="0"/>
              <a:t> - завершение процесса</a:t>
            </a:r>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Что будет, если не ждать завершения созданного потока?</a:t>
            </a:r>
            <a:endParaRPr lang="ru-RU" sz="2800" dirty="0"/>
          </a:p>
        </p:txBody>
      </p:sp>
      <p:pic>
        <p:nvPicPr>
          <p:cNvPr id="14" name="Picture 13">
            <a:extLst>
              <a:ext uri="{FF2B5EF4-FFF2-40B4-BE49-F238E27FC236}">
                <a16:creationId xmlns:a16="http://schemas.microsoft.com/office/drawing/2014/main" id="{60B2F4A5-7374-4577-85BF-5807011E0A87}"/>
              </a:ext>
            </a:extLst>
          </p:cNvPr>
          <p:cNvPicPr>
            <a:picLocks noChangeAspect="1"/>
          </p:cNvPicPr>
          <p:nvPr/>
        </p:nvPicPr>
        <p:blipFill>
          <a:blip r:embed="rId5"/>
          <a:stretch>
            <a:fillRect/>
          </a:stretch>
        </p:blipFill>
        <p:spPr>
          <a:xfrm>
            <a:off x="3919630" y="3743750"/>
            <a:ext cx="3090398" cy="2652752"/>
          </a:xfrm>
          <a:prstGeom prst="rect">
            <a:avLst/>
          </a:prstGeom>
        </p:spPr>
      </p:pic>
    </p:spTree>
    <p:extLst>
      <p:ext uri="{BB962C8B-B14F-4D97-AF65-F5344CB8AC3E}">
        <p14:creationId xmlns:p14="http://schemas.microsoft.com/office/powerpoint/2010/main" val="287331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44653-DFDB-45AF-AA37-3D20EFC91931}"/>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198BFE38-6190-47E3-B5D9-DC7B384F0FC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13</a:t>
            </a:fld>
            <a:endParaRPr/>
          </a:p>
        </p:txBody>
      </p:sp>
      <p:pic>
        <p:nvPicPr>
          <p:cNvPr id="5" name="Picture 4">
            <a:extLst>
              <a:ext uri="{FF2B5EF4-FFF2-40B4-BE49-F238E27FC236}">
                <a16:creationId xmlns:a16="http://schemas.microsoft.com/office/drawing/2014/main" id="{BED8C69F-BC61-4E8B-80BD-842A3285E445}"/>
              </a:ext>
            </a:extLst>
          </p:cNvPr>
          <p:cNvPicPr>
            <a:picLocks noChangeAspect="1"/>
          </p:cNvPicPr>
          <p:nvPr/>
        </p:nvPicPr>
        <p:blipFill>
          <a:blip r:embed="rId3"/>
          <a:stretch>
            <a:fillRect/>
          </a:stretch>
        </p:blipFill>
        <p:spPr>
          <a:xfrm>
            <a:off x="2386361" y="1527424"/>
            <a:ext cx="7419278" cy="2356985"/>
          </a:xfrm>
          <a:prstGeom prst="rect">
            <a:avLst/>
          </a:prstGeom>
        </p:spPr>
      </p:pic>
      <p:pic>
        <p:nvPicPr>
          <p:cNvPr id="6" name="Picture 5">
            <a:extLst>
              <a:ext uri="{FF2B5EF4-FFF2-40B4-BE49-F238E27FC236}">
                <a16:creationId xmlns:a16="http://schemas.microsoft.com/office/drawing/2014/main" id="{0A4A25C9-5032-4244-9A72-43FB2417293F}"/>
              </a:ext>
            </a:extLst>
          </p:cNvPr>
          <p:cNvPicPr>
            <a:picLocks noChangeAspect="1"/>
          </p:cNvPicPr>
          <p:nvPr/>
        </p:nvPicPr>
        <p:blipFill>
          <a:blip r:embed="rId4"/>
          <a:stretch>
            <a:fillRect/>
          </a:stretch>
        </p:blipFill>
        <p:spPr>
          <a:xfrm>
            <a:off x="2455745" y="4419381"/>
            <a:ext cx="6779941" cy="1822389"/>
          </a:xfrm>
          <a:prstGeom prst="rect">
            <a:avLst/>
          </a:prstGeom>
        </p:spPr>
      </p:pic>
    </p:spTree>
    <p:extLst>
      <p:ext uri="{BB962C8B-B14F-4D97-AF65-F5344CB8AC3E}">
        <p14:creationId xmlns:p14="http://schemas.microsoft.com/office/powerpoint/2010/main" val="4256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44653-DFDB-45AF-AA37-3D20EFC91931}"/>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198BFE38-6190-47E3-B5D9-DC7B384F0FC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14</a:t>
            </a:fld>
            <a:endParaRPr/>
          </a:p>
        </p:txBody>
      </p:sp>
      <p:pic>
        <p:nvPicPr>
          <p:cNvPr id="5" name="Picture 4">
            <a:extLst>
              <a:ext uri="{FF2B5EF4-FFF2-40B4-BE49-F238E27FC236}">
                <a16:creationId xmlns:a16="http://schemas.microsoft.com/office/drawing/2014/main" id="{BED8C69F-BC61-4E8B-80BD-842A3285E445}"/>
              </a:ext>
            </a:extLst>
          </p:cNvPr>
          <p:cNvPicPr>
            <a:picLocks noChangeAspect="1"/>
          </p:cNvPicPr>
          <p:nvPr/>
        </p:nvPicPr>
        <p:blipFill>
          <a:blip r:embed="rId3"/>
          <a:stretch>
            <a:fillRect/>
          </a:stretch>
        </p:blipFill>
        <p:spPr>
          <a:xfrm>
            <a:off x="2386361" y="1527424"/>
            <a:ext cx="7419278" cy="2356985"/>
          </a:xfrm>
          <a:prstGeom prst="rect">
            <a:avLst/>
          </a:prstGeom>
        </p:spPr>
      </p:pic>
      <p:pic>
        <p:nvPicPr>
          <p:cNvPr id="2" name="Picture 1">
            <a:extLst>
              <a:ext uri="{FF2B5EF4-FFF2-40B4-BE49-F238E27FC236}">
                <a16:creationId xmlns:a16="http://schemas.microsoft.com/office/drawing/2014/main" id="{9D4C4064-AAC3-4E03-9D94-B885BF764327}"/>
              </a:ext>
            </a:extLst>
          </p:cNvPr>
          <p:cNvPicPr>
            <a:picLocks noChangeAspect="1"/>
          </p:cNvPicPr>
          <p:nvPr/>
        </p:nvPicPr>
        <p:blipFill>
          <a:blip r:embed="rId4"/>
          <a:stretch>
            <a:fillRect/>
          </a:stretch>
        </p:blipFill>
        <p:spPr>
          <a:xfrm>
            <a:off x="1979030" y="4386955"/>
            <a:ext cx="7733371" cy="1887241"/>
          </a:xfrm>
          <a:prstGeom prst="rect">
            <a:avLst/>
          </a:prstGeom>
        </p:spPr>
      </p:pic>
    </p:spTree>
    <p:extLst>
      <p:ext uri="{BB962C8B-B14F-4D97-AF65-F5344CB8AC3E}">
        <p14:creationId xmlns:p14="http://schemas.microsoft.com/office/powerpoint/2010/main" val="78872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44653-DFDB-45AF-AA37-3D20EFC91931}"/>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198BFE38-6190-47E3-B5D9-DC7B384F0FC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15</a:t>
            </a:fld>
            <a:endParaRPr/>
          </a:p>
        </p:txBody>
      </p:sp>
      <p:pic>
        <p:nvPicPr>
          <p:cNvPr id="5" name="Picture 4">
            <a:extLst>
              <a:ext uri="{FF2B5EF4-FFF2-40B4-BE49-F238E27FC236}">
                <a16:creationId xmlns:a16="http://schemas.microsoft.com/office/drawing/2014/main" id="{BED8C69F-BC61-4E8B-80BD-842A3285E445}"/>
              </a:ext>
            </a:extLst>
          </p:cNvPr>
          <p:cNvPicPr>
            <a:picLocks noChangeAspect="1"/>
          </p:cNvPicPr>
          <p:nvPr/>
        </p:nvPicPr>
        <p:blipFill>
          <a:blip r:embed="rId3"/>
          <a:stretch>
            <a:fillRect/>
          </a:stretch>
        </p:blipFill>
        <p:spPr>
          <a:xfrm>
            <a:off x="2386361" y="1527424"/>
            <a:ext cx="7419278" cy="2356985"/>
          </a:xfrm>
          <a:prstGeom prst="rect">
            <a:avLst/>
          </a:prstGeom>
        </p:spPr>
      </p:pic>
      <p:pic>
        <p:nvPicPr>
          <p:cNvPr id="6" name="Picture 5">
            <a:extLst>
              <a:ext uri="{FF2B5EF4-FFF2-40B4-BE49-F238E27FC236}">
                <a16:creationId xmlns:a16="http://schemas.microsoft.com/office/drawing/2014/main" id="{CB5488A6-6487-4BE5-92EB-17A0C077500A}"/>
              </a:ext>
            </a:extLst>
          </p:cNvPr>
          <p:cNvPicPr>
            <a:picLocks noChangeAspect="1"/>
          </p:cNvPicPr>
          <p:nvPr/>
        </p:nvPicPr>
        <p:blipFill>
          <a:blip r:embed="rId4"/>
          <a:stretch>
            <a:fillRect/>
          </a:stretch>
        </p:blipFill>
        <p:spPr>
          <a:xfrm>
            <a:off x="2661424" y="4462851"/>
            <a:ext cx="6869151" cy="1564185"/>
          </a:xfrm>
          <a:prstGeom prst="rect">
            <a:avLst/>
          </a:prstGeom>
        </p:spPr>
      </p:pic>
    </p:spTree>
    <p:extLst>
      <p:ext uri="{BB962C8B-B14F-4D97-AF65-F5344CB8AC3E}">
        <p14:creationId xmlns:p14="http://schemas.microsoft.com/office/powerpoint/2010/main" val="226193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44653-DFDB-45AF-AA37-3D20EFC91931}"/>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198BFE38-6190-47E3-B5D9-DC7B384F0FC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16</a:t>
            </a:fld>
            <a:endParaRPr/>
          </a:p>
        </p:txBody>
      </p:sp>
      <p:pic>
        <p:nvPicPr>
          <p:cNvPr id="5" name="Picture 4">
            <a:extLst>
              <a:ext uri="{FF2B5EF4-FFF2-40B4-BE49-F238E27FC236}">
                <a16:creationId xmlns:a16="http://schemas.microsoft.com/office/drawing/2014/main" id="{BED8C69F-BC61-4E8B-80BD-842A3285E445}"/>
              </a:ext>
            </a:extLst>
          </p:cNvPr>
          <p:cNvPicPr>
            <a:picLocks noChangeAspect="1"/>
          </p:cNvPicPr>
          <p:nvPr/>
        </p:nvPicPr>
        <p:blipFill>
          <a:blip r:embed="rId3"/>
          <a:stretch>
            <a:fillRect/>
          </a:stretch>
        </p:blipFill>
        <p:spPr>
          <a:xfrm>
            <a:off x="2386361" y="1527424"/>
            <a:ext cx="7419278" cy="2356985"/>
          </a:xfrm>
          <a:prstGeom prst="rect">
            <a:avLst/>
          </a:prstGeom>
        </p:spPr>
      </p:pic>
      <p:pic>
        <p:nvPicPr>
          <p:cNvPr id="2" name="Picture 1">
            <a:extLst>
              <a:ext uri="{FF2B5EF4-FFF2-40B4-BE49-F238E27FC236}">
                <a16:creationId xmlns:a16="http://schemas.microsoft.com/office/drawing/2014/main" id="{81FB4A6C-4BFC-4AAE-988B-89E4EDB89521}"/>
              </a:ext>
            </a:extLst>
          </p:cNvPr>
          <p:cNvPicPr>
            <a:picLocks noChangeAspect="1"/>
          </p:cNvPicPr>
          <p:nvPr/>
        </p:nvPicPr>
        <p:blipFill>
          <a:blip r:embed="rId4"/>
          <a:stretch>
            <a:fillRect/>
          </a:stretch>
        </p:blipFill>
        <p:spPr>
          <a:xfrm>
            <a:off x="2386361" y="4666992"/>
            <a:ext cx="7331927" cy="1327167"/>
          </a:xfrm>
          <a:prstGeom prst="rect">
            <a:avLst/>
          </a:prstGeom>
        </p:spPr>
      </p:pic>
    </p:spTree>
    <p:extLst>
      <p:ext uri="{BB962C8B-B14F-4D97-AF65-F5344CB8AC3E}">
        <p14:creationId xmlns:p14="http://schemas.microsoft.com/office/powerpoint/2010/main" val="400061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9210E5-2E3C-431F-9B30-3CC52F9E1BAD}"/>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4E3B8C4F-064E-4040-B87E-CFAAA2E8679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17</a:t>
            </a:fld>
            <a:endParaRPr/>
          </a:p>
        </p:txBody>
      </p:sp>
      <p:sp>
        <p:nvSpPr>
          <p:cNvPr id="5" name="TextBox 4">
            <a:extLst>
              <a:ext uri="{FF2B5EF4-FFF2-40B4-BE49-F238E27FC236}">
                <a16:creationId xmlns:a16="http://schemas.microsoft.com/office/drawing/2014/main" id="{BB1B9FF5-8512-426E-BDC8-3DC9AAD9118B}"/>
              </a:ext>
            </a:extLst>
          </p:cNvPr>
          <p:cNvSpPr txBox="1"/>
          <p:nvPr/>
        </p:nvSpPr>
        <p:spPr>
          <a:xfrm>
            <a:off x="9155151" y="6172200"/>
            <a:ext cx="2353529" cy="307777"/>
          </a:xfrm>
          <a:prstGeom prst="rect">
            <a:avLst/>
          </a:prstGeom>
          <a:noFill/>
        </p:spPr>
        <p:txBody>
          <a:bodyPr wrap="none" rtlCol="0">
            <a:spAutoFit/>
          </a:bodyPr>
          <a:lstStyle/>
          <a:p>
            <a:r>
              <a:rPr lang="en-US" dirty="0">
                <a:hlinkClick r:id="rId3"/>
              </a:rPr>
              <a:t>6_threads/2_non_volatile.c</a:t>
            </a:r>
            <a:endParaRPr lang="ru-RU" dirty="0"/>
          </a:p>
        </p:txBody>
      </p:sp>
      <p:pic>
        <p:nvPicPr>
          <p:cNvPr id="6" name="Picture 5">
            <a:extLst>
              <a:ext uri="{FF2B5EF4-FFF2-40B4-BE49-F238E27FC236}">
                <a16:creationId xmlns:a16="http://schemas.microsoft.com/office/drawing/2014/main" id="{A50EAD02-15F6-465A-BCFB-101882C70CCB}"/>
              </a:ext>
            </a:extLst>
          </p:cNvPr>
          <p:cNvPicPr>
            <a:picLocks noChangeAspect="1"/>
          </p:cNvPicPr>
          <p:nvPr/>
        </p:nvPicPr>
        <p:blipFill>
          <a:blip r:embed="rId4"/>
          <a:stretch>
            <a:fillRect/>
          </a:stretch>
        </p:blipFill>
        <p:spPr>
          <a:xfrm>
            <a:off x="923599" y="1700561"/>
            <a:ext cx="4070917" cy="4293220"/>
          </a:xfrm>
          <a:prstGeom prst="rect">
            <a:avLst/>
          </a:prstGeom>
        </p:spPr>
      </p:pic>
      <p:pic>
        <p:nvPicPr>
          <p:cNvPr id="7" name="Picture 6">
            <a:extLst>
              <a:ext uri="{FF2B5EF4-FFF2-40B4-BE49-F238E27FC236}">
                <a16:creationId xmlns:a16="http://schemas.microsoft.com/office/drawing/2014/main" id="{4263FC30-BE7B-46D8-8B8D-C6D312B8FEE0}"/>
              </a:ext>
            </a:extLst>
          </p:cNvPr>
          <p:cNvPicPr>
            <a:picLocks noChangeAspect="1"/>
          </p:cNvPicPr>
          <p:nvPr/>
        </p:nvPicPr>
        <p:blipFill>
          <a:blip r:embed="rId5"/>
          <a:stretch>
            <a:fillRect/>
          </a:stretch>
        </p:blipFill>
        <p:spPr>
          <a:xfrm>
            <a:off x="6025608" y="975730"/>
            <a:ext cx="3800475" cy="1033463"/>
          </a:xfrm>
          <a:prstGeom prst="rect">
            <a:avLst/>
          </a:prstGeom>
        </p:spPr>
      </p:pic>
      <p:pic>
        <p:nvPicPr>
          <p:cNvPr id="8" name="Picture 7">
            <a:extLst>
              <a:ext uri="{FF2B5EF4-FFF2-40B4-BE49-F238E27FC236}">
                <a16:creationId xmlns:a16="http://schemas.microsoft.com/office/drawing/2014/main" id="{6E8EF689-A9C3-4A8B-9553-802D6B07D6C6}"/>
              </a:ext>
            </a:extLst>
          </p:cNvPr>
          <p:cNvPicPr>
            <a:picLocks noChangeAspect="1"/>
          </p:cNvPicPr>
          <p:nvPr/>
        </p:nvPicPr>
        <p:blipFill>
          <a:blip r:embed="rId6"/>
          <a:stretch>
            <a:fillRect/>
          </a:stretch>
        </p:blipFill>
        <p:spPr>
          <a:xfrm>
            <a:off x="6025608" y="2419022"/>
            <a:ext cx="4067932" cy="3356517"/>
          </a:xfrm>
          <a:prstGeom prst="rect">
            <a:avLst/>
          </a:prstGeom>
        </p:spPr>
      </p:pic>
      <p:sp>
        <p:nvSpPr>
          <p:cNvPr id="9" name="Rectangle 8">
            <a:extLst>
              <a:ext uri="{FF2B5EF4-FFF2-40B4-BE49-F238E27FC236}">
                <a16:creationId xmlns:a16="http://schemas.microsoft.com/office/drawing/2014/main" id="{A5053A93-CA58-43AA-BC6B-2D39CA994F73}"/>
              </a:ext>
            </a:extLst>
          </p:cNvPr>
          <p:cNvSpPr/>
          <p:nvPr/>
        </p:nvSpPr>
        <p:spPr>
          <a:xfrm>
            <a:off x="6025608" y="5207620"/>
            <a:ext cx="4127577" cy="567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D9BC4729-9537-49F5-8A18-12276140C5FE}"/>
              </a:ext>
            </a:extLst>
          </p:cNvPr>
          <p:cNvSpPr/>
          <p:nvPr/>
        </p:nvSpPr>
        <p:spPr>
          <a:xfrm>
            <a:off x="1745631" y="4792101"/>
            <a:ext cx="2335715" cy="41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8610E095-B2F9-44B1-80F6-32B3CF441CA8}"/>
              </a:ext>
            </a:extLst>
          </p:cNvPr>
          <p:cNvSpPr txBox="1"/>
          <p:nvPr/>
        </p:nvSpPr>
        <p:spPr>
          <a:xfrm>
            <a:off x="1282390" y="6055112"/>
            <a:ext cx="7705956" cy="307777"/>
          </a:xfrm>
          <a:prstGeom prst="rect">
            <a:avLst/>
          </a:prstGeom>
          <a:noFill/>
        </p:spPr>
        <p:txBody>
          <a:bodyPr wrap="none" rtlCol="0">
            <a:spAutoFit/>
          </a:bodyPr>
          <a:lstStyle/>
          <a:p>
            <a:r>
              <a:rPr lang="ru-RU" dirty="0"/>
              <a:t>В цикле переход стал безусловным, а проверку переменной </a:t>
            </a:r>
            <a:r>
              <a:rPr lang="en-US" i="1" dirty="0" err="1"/>
              <a:t>is_finished</a:t>
            </a:r>
            <a:r>
              <a:rPr lang="en-US" i="1" dirty="0"/>
              <a:t> </a:t>
            </a:r>
            <a:r>
              <a:rPr lang="ru-RU" dirty="0"/>
              <a:t>просто </a:t>
            </a:r>
            <a:r>
              <a:rPr lang="ru-RU" b="1" dirty="0"/>
              <a:t>выкинули</a:t>
            </a:r>
          </a:p>
        </p:txBody>
      </p:sp>
    </p:spTree>
    <p:extLst>
      <p:ext uri="{BB962C8B-B14F-4D97-AF65-F5344CB8AC3E}">
        <p14:creationId xmlns:p14="http://schemas.microsoft.com/office/powerpoint/2010/main" val="400406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050F81-3E13-4806-90AC-8DF527836FB4}"/>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AC37C1E5-86A6-48D7-B682-5F15A186FDC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18</a:t>
            </a:fld>
            <a:endParaRPr/>
          </a:p>
        </p:txBody>
      </p:sp>
      <p:pic>
        <p:nvPicPr>
          <p:cNvPr id="5" name="Picture 4">
            <a:extLst>
              <a:ext uri="{FF2B5EF4-FFF2-40B4-BE49-F238E27FC236}">
                <a16:creationId xmlns:a16="http://schemas.microsoft.com/office/drawing/2014/main" id="{9DA72634-06CF-45AF-B050-FFEC6CCD9135}"/>
              </a:ext>
            </a:extLst>
          </p:cNvPr>
          <p:cNvPicPr>
            <a:picLocks noChangeAspect="1"/>
          </p:cNvPicPr>
          <p:nvPr/>
        </p:nvPicPr>
        <p:blipFill>
          <a:blip r:embed="rId3"/>
          <a:stretch>
            <a:fillRect/>
          </a:stretch>
        </p:blipFill>
        <p:spPr>
          <a:xfrm>
            <a:off x="894992" y="1496981"/>
            <a:ext cx="3939061" cy="4572400"/>
          </a:xfrm>
          <a:prstGeom prst="rect">
            <a:avLst/>
          </a:prstGeom>
        </p:spPr>
      </p:pic>
      <p:pic>
        <p:nvPicPr>
          <p:cNvPr id="6" name="Picture 5">
            <a:extLst>
              <a:ext uri="{FF2B5EF4-FFF2-40B4-BE49-F238E27FC236}">
                <a16:creationId xmlns:a16="http://schemas.microsoft.com/office/drawing/2014/main" id="{A651D4AC-EAC7-4D1C-8B25-BDB3F0DB2717}"/>
              </a:ext>
            </a:extLst>
          </p:cNvPr>
          <p:cNvPicPr>
            <a:picLocks noChangeAspect="1"/>
          </p:cNvPicPr>
          <p:nvPr/>
        </p:nvPicPr>
        <p:blipFill>
          <a:blip r:embed="rId4"/>
          <a:stretch>
            <a:fillRect/>
          </a:stretch>
        </p:blipFill>
        <p:spPr>
          <a:xfrm>
            <a:off x="4921630" y="1612532"/>
            <a:ext cx="3221773" cy="1023869"/>
          </a:xfrm>
          <a:prstGeom prst="rect">
            <a:avLst/>
          </a:prstGeom>
        </p:spPr>
      </p:pic>
      <p:sp>
        <p:nvSpPr>
          <p:cNvPr id="7" name="TextBox 6">
            <a:hlinkClick r:id="rId5"/>
            <a:extLst>
              <a:ext uri="{FF2B5EF4-FFF2-40B4-BE49-F238E27FC236}">
                <a16:creationId xmlns:a16="http://schemas.microsoft.com/office/drawing/2014/main" id="{69315835-0A9E-418D-8492-56E60F334D9A}"/>
              </a:ext>
            </a:extLst>
          </p:cNvPr>
          <p:cNvSpPr txBox="1"/>
          <p:nvPr/>
        </p:nvSpPr>
        <p:spPr>
          <a:xfrm>
            <a:off x="9155151" y="6172200"/>
            <a:ext cx="1925527" cy="307777"/>
          </a:xfrm>
          <a:prstGeom prst="rect">
            <a:avLst/>
          </a:prstGeom>
          <a:noFill/>
        </p:spPr>
        <p:txBody>
          <a:bodyPr wrap="none" rtlCol="0">
            <a:spAutoFit/>
          </a:bodyPr>
          <a:lstStyle/>
          <a:p>
            <a:r>
              <a:rPr lang="en-US" dirty="0">
                <a:hlinkClick r:id="rId6"/>
              </a:rPr>
              <a:t>6_threads/3_volatile.c</a:t>
            </a:r>
            <a:endParaRPr lang="ru-RU" dirty="0"/>
          </a:p>
        </p:txBody>
      </p:sp>
      <p:pic>
        <p:nvPicPr>
          <p:cNvPr id="8" name="Picture 7">
            <a:extLst>
              <a:ext uri="{FF2B5EF4-FFF2-40B4-BE49-F238E27FC236}">
                <a16:creationId xmlns:a16="http://schemas.microsoft.com/office/drawing/2014/main" id="{3D4D324F-3A68-4BDC-A8A3-AD37EFB3928F}"/>
              </a:ext>
            </a:extLst>
          </p:cNvPr>
          <p:cNvPicPr>
            <a:picLocks noChangeAspect="1"/>
          </p:cNvPicPr>
          <p:nvPr/>
        </p:nvPicPr>
        <p:blipFill>
          <a:blip r:embed="rId7"/>
          <a:stretch>
            <a:fillRect/>
          </a:stretch>
        </p:blipFill>
        <p:spPr>
          <a:xfrm>
            <a:off x="4929205" y="2949069"/>
            <a:ext cx="3695051" cy="3087366"/>
          </a:xfrm>
          <a:prstGeom prst="rect">
            <a:avLst/>
          </a:prstGeom>
        </p:spPr>
      </p:pic>
      <p:sp>
        <p:nvSpPr>
          <p:cNvPr id="9" name="Rectangle 8">
            <a:extLst>
              <a:ext uri="{FF2B5EF4-FFF2-40B4-BE49-F238E27FC236}">
                <a16:creationId xmlns:a16="http://schemas.microsoft.com/office/drawing/2014/main" id="{E73F7C0B-69A9-4F5F-ABC9-1309E47408AC}"/>
              </a:ext>
            </a:extLst>
          </p:cNvPr>
          <p:cNvSpPr/>
          <p:nvPr/>
        </p:nvSpPr>
        <p:spPr>
          <a:xfrm>
            <a:off x="1696664" y="4805781"/>
            <a:ext cx="2390258" cy="468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FDA4529F-DDFA-44C1-86A4-BAAC47311A97}"/>
              </a:ext>
            </a:extLst>
          </p:cNvPr>
          <p:cNvSpPr/>
          <p:nvPr/>
        </p:nvSpPr>
        <p:spPr>
          <a:xfrm>
            <a:off x="4921630" y="3658223"/>
            <a:ext cx="3695051" cy="14474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F071A96E-53F5-45FE-B6F8-92F2030A8E75}"/>
              </a:ext>
            </a:extLst>
          </p:cNvPr>
          <p:cNvPicPr>
            <a:picLocks noChangeAspect="1"/>
          </p:cNvPicPr>
          <p:nvPr/>
        </p:nvPicPr>
        <p:blipFill>
          <a:blip r:embed="rId8"/>
          <a:stretch>
            <a:fillRect/>
          </a:stretch>
        </p:blipFill>
        <p:spPr>
          <a:xfrm>
            <a:off x="9062640" y="3332158"/>
            <a:ext cx="2541328" cy="1886613"/>
          </a:xfrm>
          <a:prstGeom prst="rect">
            <a:avLst/>
          </a:prstGeom>
        </p:spPr>
      </p:pic>
    </p:spTree>
    <p:extLst>
      <p:ext uri="{BB962C8B-B14F-4D97-AF65-F5344CB8AC3E}">
        <p14:creationId xmlns:p14="http://schemas.microsoft.com/office/powerpoint/2010/main" val="21688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050F81-3E13-4806-90AC-8DF527836FB4}"/>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AC37C1E5-86A6-48D7-B682-5F15A186FDC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19</a:t>
            </a:fld>
            <a:endParaRPr/>
          </a:p>
        </p:txBody>
      </p:sp>
      <p:pic>
        <p:nvPicPr>
          <p:cNvPr id="5" name="Picture 4">
            <a:extLst>
              <a:ext uri="{FF2B5EF4-FFF2-40B4-BE49-F238E27FC236}">
                <a16:creationId xmlns:a16="http://schemas.microsoft.com/office/drawing/2014/main" id="{9DA72634-06CF-45AF-B050-FFEC6CCD9135}"/>
              </a:ext>
            </a:extLst>
          </p:cNvPr>
          <p:cNvPicPr>
            <a:picLocks noChangeAspect="1"/>
          </p:cNvPicPr>
          <p:nvPr/>
        </p:nvPicPr>
        <p:blipFill>
          <a:blip r:embed="rId3"/>
          <a:stretch>
            <a:fillRect/>
          </a:stretch>
        </p:blipFill>
        <p:spPr>
          <a:xfrm>
            <a:off x="894992" y="1496981"/>
            <a:ext cx="3939061" cy="4572400"/>
          </a:xfrm>
          <a:prstGeom prst="rect">
            <a:avLst/>
          </a:prstGeom>
        </p:spPr>
      </p:pic>
      <p:pic>
        <p:nvPicPr>
          <p:cNvPr id="6" name="Picture 5">
            <a:extLst>
              <a:ext uri="{FF2B5EF4-FFF2-40B4-BE49-F238E27FC236}">
                <a16:creationId xmlns:a16="http://schemas.microsoft.com/office/drawing/2014/main" id="{A651D4AC-EAC7-4D1C-8B25-BDB3F0DB2717}"/>
              </a:ext>
            </a:extLst>
          </p:cNvPr>
          <p:cNvPicPr>
            <a:picLocks noChangeAspect="1"/>
          </p:cNvPicPr>
          <p:nvPr/>
        </p:nvPicPr>
        <p:blipFill>
          <a:blip r:embed="rId4"/>
          <a:stretch>
            <a:fillRect/>
          </a:stretch>
        </p:blipFill>
        <p:spPr>
          <a:xfrm>
            <a:off x="4921630" y="1612532"/>
            <a:ext cx="3221773" cy="1023869"/>
          </a:xfrm>
          <a:prstGeom prst="rect">
            <a:avLst/>
          </a:prstGeom>
        </p:spPr>
      </p:pic>
      <p:sp>
        <p:nvSpPr>
          <p:cNvPr id="7" name="TextBox 6">
            <a:hlinkClick r:id="rId5"/>
            <a:extLst>
              <a:ext uri="{FF2B5EF4-FFF2-40B4-BE49-F238E27FC236}">
                <a16:creationId xmlns:a16="http://schemas.microsoft.com/office/drawing/2014/main" id="{69315835-0A9E-418D-8492-56E60F334D9A}"/>
              </a:ext>
            </a:extLst>
          </p:cNvPr>
          <p:cNvSpPr txBox="1"/>
          <p:nvPr/>
        </p:nvSpPr>
        <p:spPr>
          <a:xfrm>
            <a:off x="9155151" y="6172200"/>
            <a:ext cx="1925527" cy="307777"/>
          </a:xfrm>
          <a:prstGeom prst="rect">
            <a:avLst/>
          </a:prstGeom>
          <a:noFill/>
        </p:spPr>
        <p:txBody>
          <a:bodyPr wrap="none" rtlCol="0">
            <a:spAutoFit/>
          </a:bodyPr>
          <a:lstStyle/>
          <a:p>
            <a:r>
              <a:rPr lang="en-US" dirty="0">
                <a:hlinkClick r:id="rId6"/>
              </a:rPr>
              <a:t>6_threads/3_volatile.c</a:t>
            </a:r>
            <a:endParaRPr lang="ru-RU" dirty="0"/>
          </a:p>
        </p:txBody>
      </p:sp>
      <p:pic>
        <p:nvPicPr>
          <p:cNvPr id="8" name="Picture 7">
            <a:extLst>
              <a:ext uri="{FF2B5EF4-FFF2-40B4-BE49-F238E27FC236}">
                <a16:creationId xmlns:a16="http://schemas.microsoft.com/office/drawing/2014/main" id="{3D4D324F-3A68-4BDC-A8A3-AD37EFB3928F}"/>
              </a:ext>
            </a:extLst>
          </p:cNvPr>
          <p:cNvPicPr>
            <a:picLocks noChangeAspect="1"/>
          </p:cNvPicPr>
          <p:nvPr/>
        </p:nvPicPr>
        <p:blipFill>
          <a:blip r:embed="rId7"/>
          <a:stretch>
            <a:fillRect/>
          </a:stretch>
        </p:blipFill>
        <p:spPr>
          <a:xfrm>
            <a:off x="4929205" y="2949069"/>
            <a:ext cx="3695051" cy="3087366"/>
          </a:xfrm>
          <a:prstGeom prst="rect">
            <a:avLst/>
          </a:prstGeom>
        </p:spPr>
      </p:pic>
      <p:sp>
        <p:nvSpPr>
          <p:cNvPr id="10" name="Rectangle 9">
            <a:extLst>
              <a:ext uri="{FF2B5EF4-FFF2-40B4-BE49-F238E27FC236}">
                <a16:creationId xmlns:a16="http://schemas.microsoft.com/office/drawing/2014/main" id="{FDA4529F-DDFA-44C1-86A4-BAAC47311A97}"/>
              </a:ext>
            </a:extLst>
          </p:cNvPr>
          <p:cNvSpPr/>
          <p:nvPr/>
        </p:nvSpPr>
        <p:spPr>
          <a:xfrm>
            <a:off x="4921630" y="4150324"/>
            <a:ext cx="3653658"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F071A96E-53F5-45FE-B6F8-92F2030A8E75}"/>
              </a:ext>
            </a:extLst>
          </p:cNvPr>
          <p:cNvPicPr>
            <a:picLocks noChangeAspect="1"/>
          </p:cNvPicPr>
          <p:nvPr/>
        </p:nvPicPr>
        <p:blipFill>
          <a:blip r:embed="rId8"/>
          <a:stretch>
            <a:fillRect/>
          </a:stretch>
        </p:blipFill>
        <p:spPr>
          <a:xfrm>
            <a:off x="9062640" y="3332158"/>
            <a:ext cx="2541328" cy="1886613"/>
          </a:xfrm>
          <a:prstGeom prst="rect">
            <a:avLst/>
          </a:prstGeom>
        </p:spPr>
      </p:pic>
      <p:sp>
        <p:nvSpPr>
          <p:cNvPr id="12" name="Rectangle 11">
            <a:extLst>
              <a:ext uri="{FF2B5EF4-FFF2-40B4-BE49-F238E27FC236}">
                <a16:creationId xmlns:a16="http://schemas.microsoft.com/office/drawing/2014/main" id="{050AF046-A8CF-4263-B232-20129C6AE816}"/>
              </a:ext>
            </a:extLst>
          </p:cNvPr>
          <p:cNvSpPr/>
          <p:nvPr/>
        </p:nvSpPr>
        <p:spPr>
          <a:xfrm>
            <a:off x="4949901" y="4548051"/>
            <a:ext cx="1556836"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a:extLst>
              <a:ext uri="{FF2B5EF4-FFF2-40B4-BE49-F238E27FC236}">
                <a16:creationId xmlns:a16="http://schemas.microsoft.com/office/drawing/2014/main" id="{13C6AFE1-4902-4C10-AC72-DD92770974A6}"/>
              </a:ext>
            </a:extLst>
          </p:cNvPr>
          <p:cNvSpPr/>
          <p:nvPr/>
        </p:nvSpPr>
        <p:spPr>
          <a:xfrm>
            <a:off x="9433932" y="3528649"/>
            <a:ext cx="2126166" cy="374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7A829C78-D3A7-4E63-9087-7E913C88FD9A}"/>
              </a:ext>
            </a:extLst>
          </p:cNvPr>
          <p:cNvSpPr/>
          <p:nvPr/>
        </p:nvSpPr>
        <p:spPr>
          <a:xfrm>
            <a:off x="9062640" y="4270312"/>
            <a:ext cx="1313570" cy="218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F2136B2D-016D-4B01-BC8C-9B60D88C85B3}"/>
              </a:ext>
            </a:extLst>
          </p:cNvPr>
          <p:cNvPicPr>
            <a:picLocks noChangeAspect="1"/>
          </p:cNvPicPr>
          <p:nvPr/>
        </p:nvPicPr>
        <p:blipFill>
          <a:blip r:embed="rId9"/>
          <a:stretch>
            <a:fillRect/>
          </a:stretch>
        </p:blipFill>
        <p:spPr>
          <a:xfrm>
            <a:off x="8923843" y="1293769"/>
            <a:ext cx="2636255" cy="1372297"/>
          </a:xfrm>
          <a:prstGeom prst="rect">
            <a:avLst/>
          </a:prstGeom>
        </p:spPr>
      </p:pic>
    </p:spTree>
    <p:extLst>
      <p:ext uri="{BB962C8B-B14F-4D97-AF65-F5344CB8AC3E}">
        <p14:creationId xmlns:p14="http://schemas.microsoft.com/office/powerpoint/2010/main" val="229633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cabc1c5b11_0_5"/>
          <p:cNvSpPr txBox="1">
            <a:spLocks noGrp="1"/>
          </p:cNvSpPr>
          <p:nvPr>
            <p:ph type="body" idx="1"/>
          </p:nvPr>
        </p:nvSpPr>
        <p:spPr>
          <a:xfrm>
            <a:off x="6091802" y="996900"/>
            <a:ext cx="5456400" cy="48642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ru-RU" sz="2500" dirty="0"/>
              <a:t>Планировщик</a:t>
            </a:r>
            <a:r>
              <a:rPr lang="ru-RU" sz="2500" b="1" dirty="0"/>
              <a:t> </a:t>
            </a:r>
            <a:r>
              <a:rPr lang="ru-RU" sz="2500" dirty="0"/>
              <a:t>- 25 марта. Штраф -10 баллов.</a:t>
            </a:r>
            <a:endParaRPr sz="2500" dirty="0"/>
          </a:p>
          <a:p>
            <a:pPr marL="0" lvl="0" indent="0" algn="l" rtl="0">
              <a:lnSpc>
                <a:spcPct val="150000"/>
              </a:lnSpc>
              <a:spcBef>
                <a:spcPts val="0"/>
              </a:spcBef>
              <a:spcAft>
                <a:spcPts val="0"/>
              </a:spcAft>
              <a:buNone/>
            </a:pPr>
            <a:endParaRPr sz="2500" dirty="0"/>
          </a:p>
          <a:p>
            <a:pPr marL="0" lvl="0" indent="0" algn="l" rtl="0">
              <a:lnSpc>
                <a:spcPct val="150000"/>
              </a:lnSpc>
              <a:spcBef>
                <a:spcPts val="0"/>
              </a:spcBef>
              <a:spcAft>
                <a:spcPts val="0"/>
              </a:spcAft>
              <a:buNone/>
            </a:pPr>
            <a:r>
              <a:rPr lang="ru-RU" sz="2500" b="1" dirty="0" err="1"/>
              <a:t>Shell</a:t>
            </a:r>
            <a:r>
              <a:rPr lang="ru-RU" sz="2500" dirty="0"/>
              <a:t> - 8 апреля.</a:t>
            </a:r>
          </a:p>
          <a:p>
            <a:pPr marL="0" lvl="0" indent="0" algn="l" rtl="0">
              <a:lnSpc>
                <a:spcPct val="150000"/>
              </a:lnSpc>
              <a:spcBef>
                <a:spcPts val="0"/>
              </a:spcBef>
              <a:spcAft>
                <a:spcPts val="0"/>
              </a:spcAft>
              <a:buNone/>
            </a:pPr>
            <a:r>
              <a:rPr lang="ru-RU" sz="2500" dirty="0"/>
              <a:t>После дедлайна -1 балл за каждый день просрочки.</a:t>
            </a:r>
          </a:p>
          <a:p>
            <a:pPr marL="0" lvl="0" indent="0" algn="l" rtl="0">
              <a:lnSpc>
                <a:spcPct val="150000"/>
              </a:lnSpc>
              <a:spcBef>
                <a:spcPts val="0"/>
              </a:spcBef>
              <a:spcAft>
                <a:spcPts val="0"/>
              </a:spcAft>
              <a:buNone/>
            </a:pPr>
            <a:endParaRPr lang="ru-RU" sz="2500" dirty="0"/>
          </a:p>
          <a:p>
            <a:pPr marL="0" lvl="0" indent="0" algn="l" rtl="0">
              <a:lnSpc>
                <a:spcPct val="150000"/>
              </a:lnSpc>
              <a:spcBef>
                <a:spcPts val="0"/>
              </a:spcBef>
              <a:spcAft>
                <a:spcPts val="0"/>
              </a:spcAft>
              <a:buNone/>
            </a:pPr>
            <a:r>
              <a:rPr lang="ru-RU" sz="2500" dirty="0"/>
              <a:t>ФС - 28 апреля</a:t>
            </a:r>
            <a:endParaRPr sz="2500" dirty="0"/>
          </a:p>
        </p:txBody>
      </p:sp>
      <p:sp>
        <p:nvSpPr>
          <p:cNvPr id="440" name="Google Shape;440;gcabc1c5b11_0_5"/>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Дедлайны</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050F81-3E13-4806-90AC-8DF527836FB4}"/>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AC37C1E5-86A6-48D7-B682-5F15A186FDC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20</a:t>
            </a:fld>
            <a:endParaRPr/>
          </a:p>
        </p:txBody>
      </p:sp>
      <p:pic>
        <p:nvPicPr>
          <p:cNvPr id="5" name="Picture 4">
            <a:extLst>
              <a:ext uri="{FF2B5EF4-FFF2-40B4-BE49-F238E27FC236}">
                <a16:creationId xmlns:a16="http://schemas.microsoft.com/office/drawing/2014/main" id="{9DA72634-06CF-45AF-B050-FFEC6CCD9135}"/>
              </a:ext>
            </a:extLst>
          </p:cNvPr>
          <p:cNvPicPr>
            <a:picLocks noChangeAspect="1"/>
          </p:cNvPicPr>
          <p:nvPr/>
        </p:nvPicPr>
        <p:blipFill>
          <a:blip r:embed="rId3"/>
          <a:stretch>
            <a:fillRect/>
          </a:stretch>
        </p:blipFill>
        <p:spPr>
          <a:xfrm>
            <a:off x="894992" y="1496981"/>
            <a:ext cx="3939061" cy="4572400"/>
          </a:xfrm>
          <a:prstGeom prst="rect">
            <a:avLst/>
          </a:prstGeom>
        </p:spPr>
      </p:pic>
      <p:pic>
        <p:nvPicPr>
          <p:cNvPr id="6" name="Picture 5">
            <a:extLst>
              <a:ext uri="{FF2B5EF4-FFF2-40B4-BE49-F238E27FC236}">
                <a16:creationId xmlns:a16="http://schemas.microsoft.com/office/drawing/2014/main" id="{A651D4AC-EAC7-4D1C-8B25-BDB3F0DB2717}"/>
              </a:ext>
            </a:extLst>
          </p:cNvPr>
          <p:cNvPicPr>
            <a:picLocks noChangeAspect="1"/>
          </p:cNvPicPr>
          <p:nvPr/>
        </p:nvPicPr>
        <p:blipFill>
          <a:blip r:embed="rId4"/>
          <a:stretch>
            <a:fillRect/>
          </a:stretch>
        </p:blipFill>
        <p:spPr>
          <a:xfrm>
            <a:off x="4921630" y="1612532"/>
            <a:ext cx="3221773" cy="1023869"/>
          </a:xfrm>
          <a:prstGeom prst="rect">
            <a:avLst/>
          </a:prstGeom>
        </p:spPr>
      </p:pic>
      <p:sp>
        <p:nvSpPr>
          <p:cNvPr id="7" name="TextBox 6">
            <a:hlinkClick r:id="rId5"/>
            <a:extLst>
              <a:ext uri="{FF2B5EF4-FFF2-40B4-BE49-F238E27FC236}">
                <a16:creationId xmlns:a16="http://schemas.microsoft.com/office/drawing/2014/main" id="{69315835-0A9E-418D-8492-56E60F334D9A}"/>
              </a:ext>
            </a:extLst>
          </p:cNvPr>
          <p:cNvSpPr txBox="1"/>
          <p:nvPr/>
        </p:nvSpPr>
        <p:spPr>
          <a:xfrm>
            <a:off x="9155151" y="6172200"/>
            <a:ext cx="1925527" cy="307777"/>
          </a:xfrm>
          <a:prstGeom prst="rect">
            <a:avLst/>
          </a:prstGeom>
          <a:noFill/>
        </p:spPr>
        <p:txBody>
          <a:bodyPr wrap="none" rtlCol="0">
            <a:spAutoFit/>
          </a:bodyPr>
          <a:lstStyle/>
          <a:p>
            <a:r>
              <a:rPr lang="en-US" dirty="0">
                <a:hlinkClick r:id="rId6"/>
              </a:rPr>
              <a:t>6_threads/3_volatile.c</a:t>
            </a:r>
            <a:endParaRPr lang="ru-RU" dirty="0"/>
          </a:p>
        </p:txBody>
      </p:sp>
      <p:pic>
        <p:nvPicPr>
          <p:cNvPr id="8" name="Picture 7">
            <a:extLst>
              <a:ext uri="{FF2B5EF4-FFF2-40B4-BE49-F238E27FC236}">
                <a16:creationId xmlns:a16="http://schemas.microsoft.com/office/drawing/2014/main" id="{3D4D324F-3A68-4BDC-A8A3-AD37EFB3928F}"/>
              </a:ext>
            </a:extLst>
          </p:cNvPr>
          <p:cNvPicPr>
            <a:picLocks noChangeAspect="1"/>
          </p:cNvPicPr>
          <p:nvPr/>
        </p:nvPicPr>
        <p:blipFill>
          <a:blip r:embed="rId7"/>
          <a:stretch>
            <a:fillRect/>
          </a:stretch>
        </p:blipFill>
        <p:spPr>
          <a:xfrm>
            <a:off x="4929205" y="2949069"/>
            <a:ext cx="3695051" cy="3087366"/>
          </a:xfrm>
          <a:prstGeom prst="rect">
            <a:avLst/>
          </a:prstGeom>
        </p:spPr>
      </p:pic>
      <p:sp>
        <p:nvSpPr>
          <p:cNvPr id="10" name="Rectangle 9">
            <a:extLst>
              <a:ext uri="{FF2B5EF4-FFF2-40B4-BE49-F238E27FC236}">
                <a16:creationId xmlns:a16="http://schemas.microsoft.com/office/drawing/2014/main" id="{FDA4529F-DDFA-44C1-86A4-BAAC47311A97}"/>
              </a:ext>
            </a:extLst>
          </p:cNvPr>
          <p:cNvSpPr/>
          <p:nvPr/>
        </p:nvSpPr>
        <p:spPr>
          <a:xfrm>
            <a:off x="4921630" y="4379339"/>
            <a:ext cx="3653658"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F071A96E-53F5-45FE-B6F8-92F2030A8E75}"/>
              </a:ext>
            </a:extLst>
          </p:cNvPr>
          <p:cNvPicPr>
            <a:picLocks noChangeAspect="1"/>
          </p:cNvPicPr>
          <p:nvPr/>
        </p:nvPicPr>
        <p:blipFill>
          <a:blip r:embed="rId8"/>
          <a:stretch>
            <a:fillRect/>
          </a:stretch>
        </p:blipFill>
        <p:spPr>
          <a:xfrm>
            <a:off x="9062640" y="3332158"/>
            <a:ext cx="2541328" cy="1886613"/>
          </a:xfrm>
          <a:prstGeom prst="rect">
            <a:avLst/>
          </a:prstGeom>
        </p:spPr>
      </p:pic>
      <p:sp>
        <p:nvSpPr>
          <p:cNvPr id="12" name="Rectangle 11">
            <a:extLst>
              <a:ext uri="{FF2B5EF4-FFF2-40B4-BE49-F238E27FC236}">
                <a16:creationId xmlns:a16="http://schemas.microsoft.com/office/drawing/2014/main" id="{050AF046-A8CF-4263-B232-20129C6AE816}"/>
              </a:ext>
            </a:extLst>
          </p:cNvPr>
          <p:cNvSpPr/>
          <p:nvPr/>
        </p:nvSpPr>
        <p:spPr>
          <a:xfrm>
            <a:off x="4834053" y="5038705"/>
            <a:ext cx="1556836"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a:extLst>
              <a:ext uri="{FF2B5EF4-FFF2-40B4-BE49-F238E27FC236}">
                <a16:creationId xmlns:a16="http://schemas.microsoft.com/office/drawing/2014/main" id="{13C6AFE1-4902-4C10-AC72-DD92770974A6}"/>
              </a:ext>
            </a:extLst>
          </p:cNvPr>
          <p:cNvSpPr/>
          <p:nvPr/>
        </p:nvSpPr>
        <p:spPr>
          <a:xfrm>
            <a:off x="9406054" y="3901005"/>
            <a:ext cx="970156" cy="218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7A829C78-D3A7-4E63-9087-7E913C88FD9A}"/>
              </a:ext>
            </a:extLst>
          </p:cNvPr>
          <p:cNvSpPr/>
          <p:nvPr/>
        </p:nvSpPr>
        <p:spPr>
          <a:xfrm>
            <a:off x="9016380" y="5038704"/>
            <a:ext cx="551366" cy="218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Picture 8">
            <a:extLst>
              <a:ext uri="{FF2B5EF4-FFF2-40B4-BE49-F238E27FC236}">
                <a16:creationId xmlns:a16="http://schemas.microsoft.com/office/drawing/2014/main" id="{7F666B8F-8AC9-4F28-8022-BB8BC2B4BCC7}"/>
              </a:ext>
            </a:extLst>
          </p:cNvPr>
          <p:cNvPicPr>
            <a:picLocks noChangeAspect="1"/>
          </p:cNvPicPr>
          <p:nvPr/>
        </p:nvPicPr>
        <p:blipFill>
          <a:blip r:embed="rId9"/>
          <a:stretch>
            <a:fillRect/>
          </a:stretch>
        </p:blipFill>
        <p:spPr>
          <a:xfrm>
            <a:off x="8808767" y="1635365"/>
            <a:ext cx="3221773" cy="907763"/>
          </a:xfrm>
          <a:prstGeom prst="rect">
            <a:avLst/>
          </a:prstGeom>
        </p:spPr>
      </p:pic>
    </p:spTree>
    <p:extLst>
      <p:ext uri="{BB962C8B-B14F-4D97-AF65-F5344CB8AC3E}">
        <p14:creationId xmlns:p14="http://schemas.microsoft.com/office/powerpoint/2010/main" val="2513454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050F81-3E13-4806-90AC-8DF527836FB4}"/>
              </a:ext>
            </a:extLst>
          </p:cNvPr>
          <p:cNvSpPr>
            <a:spLocks noGrp="1"/>
          </p:cNvSpPr>
          <p:nvPr>
            <p:ph type="body" idx="2"/>
          </p:nvPr>
        </p:nvSpPr>
        <p:spPr/>
        <p:txBody>
          <a:bodyPr/>
          <a:lstStyle/>
          <a:p>
            <a:pPr marL="25400" indent="0">
              <a:buNone/>
            </a:pPr>
            <a:r>
              <a:rPr lang="en-US" dirty="0"/>
              <a:t>Volatile</a:t>
            </a:r>
            <a:endParaRPr lang="ru-RU" dirty="0"/>
          </a:p>
        </p:txBody>
      </p:sp>
      <p:sp>
        <p:nvSpPr>
          <p:cNvPr id="4" name="Slide Number Placeholder 3">
            <a:extLst>
              <a:ext uri="{FF2B5EF4-FFF2-40B4-BE49-F238E27FC236}">
                <a16:creationId xmlns:a16="http://schemas.microsoft.com/office/drawing/2014/main" id="{AC37C1E5-86A6-48D7-B682-5F15A186FDC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21</a:t>
            </a:fld>
            <a:endParaRPr/>
          </a:p>
        </p:txBody>
      </p:sp>
      <p:pic>
        <p:nvPicPr>
          <p:cNvPr id="5" name="Picture 4">
            <a:extLst>
              <a:ext uri="{FF2B5EF4-FFF2-40B4-BE49-F238E27FC236}">
                <a16:creationId xmlns:a16="http://schemas.microsoft.com/office/drawing/2014/main" id="{9DA72634-06CF-45AF-B050-FFEC6CCD9135}"/>
              </a:ext>
            </a:extLst>
          </p:cNvPr>
          <p:cNvPicPr>
            <a:picLocks noChangeAspect="1"/>
          </p:cNvPicPr>
          <p:nvPr/>
        </p:nvPicPr>
        <p:blipFill>
          <a:blip r:embed="rId3"/>
          <a:stretch>
            <a:fillRect/>
          </a:stretch>
        </p:blipFill>
        <p:spPr>
          <a:xfrm>
            <a:off x="894992" y="1496981"/>
            <a:ext cx="3939061" cy="4572400"/>
          </a:xfrm>
          <a:prstGeom prst="rect">
            <a:avLst/>
          </a:prstGeom>
        </p:spPr>
      </p:pic>
      <p:pic>
        <p:nvPicPr>
          <p:cNvPr id="6" name="Picture 5">
            <a:extLst>
              <a:ext uri="{FF2B5EF4-FFF2-40B4-BE49-F238E27FC236}">
                <a16:creationId xmlns:a16="http://schemas.microsoft.com/office/drawing/2014/main" id="{A651D4AC-EAC7-4D1C-8B25-BDB3F0DB2717}"/>
              </a:ext>
            </a:extLst>
          </p:cNvPr>
          <p:cNvPicPr>
            <a:picLocks noChangeAspect="1"/>
          </p:cNvPicPr>
          <p:nvPr/>
        </p:nvPicPr>
        <p:blipFill>
          <a:blip r:embed="rId4"/>
          <a:stretch>
            <a:fillRect/>
          </a:stretch>
        </p:blipFill>
        <p:spPr>
          <a:xfrm>
            <a:off x="4921630" y="1612532"/>
            <a:ext cx="3221773" cy="1023869"/>
          </a:xfrm>
          <a:prstGeom prst="rect">
            <a:avLst/>
          </a:prstGeom>
        </p:spPr>
      </p:pic>
      <p:sp>
        <p:nvSpPr>
          <p:cNvPr id="7" name="TextBox 6">
            <a:hlinkClick r:id="rId5"/>
            <a:extLst>
              <a:ext uri="{FF2B5EF4-FFF2-40B4-BE49-F238E27FC236}">
                <a16:creationId xmlns:a16="http://schemas.microsoft.com/office/drawing/2014/main" id="{69315835-0A9E-418D-8492-56E60F334D9A}"/>
              </a:ext>
            </a:extLst>
          </p:cNvPr>
          <p:cNvSpPr txBox="1"/>
          <p:nvPr/>
        </p:nvSpPr>
        <p:spPr>
          <a:xfrm>
            <a:off x="9155151" y="6172200"/>
            <a:ext cx="1925527" cy="307777"/>
          </a:xfrm>
          <a:prstGeom prst="rect">
            <a:avLst/>
          </a:prstGeom>
          <a:noFill/>
        </p:spPr>
        <p:txBody>
          <a:bodyPr wrap="none" rtlCol="0">
            <a:spAutoFit/>
          </a:bodyPr>
          <a:lstStyle/>
          <a:p>
            <a:r>
              <a:rPr lang="en-US" dirty="0">
                <a:hlinkClick r:id="rId6"/>
              </a:rPr>
              <a:t>6_threads/3_volatile.c</a:t>
            </a:r>
            <a:endParaRPr lang="ru-RU" dirty="0"/>
          </a:p>
        </p:txBody>
      </p:sp>
      <p:pic>
        <p:nvPicPr>
          <p:cNvPr id="8" name="Picture 7">
            <a:extLst>
              <a:ext uri="{FF2B5EF4-FFF2-40B4-BE49-F238E27FC236}">
                <a16:creationId xmlns:a16="http://schemas.microsoft.com/office/drawing/2014/main" id="{3D4D324F-3A68-4BDC-A8A3-AD37EFB3928F}"/>
              </a:ext>
            </a:extLst>
          </p:cNvPr>
          <p:cNvPicPr>
            <a:picLocks noChangeAspect="1"/>
          </p:cNvPicPr>
          <p:nvPr/>
        </p:nvPicPr>
        <p:blipFill>
          <a:blip r:embed="rId7"/>
          <a:stretch>
            <a:fillRect/>
          </a:stretch>
        </p:blipFill>
        <p:spPr>
          <a:xfrm>
            <a:off x="4929205" y="2949069"/>
            <a:ext cx="3695051" cy="3087366"/>
          </a:xfrm>
          <a:prstGeom prst="rect">
            <a:avLst/>
          </a:prstGeom>
        </p:spPr>
      </p:pic>
      <p:sp>
        <p:nvSpPr>
          <p:cNvPr id="10" name="Rectangle 9">
            <a:extLst>
              <a:ext uri="{FF2B5EF4-FFF2-40B4-BE49-F238E27FC236}">
                <a16:creationId xmlns:a16="http://schemas.microsoft.com/office/drawing/2014/main" id="{FDA4529F-DDFA-44C1-86A4-BAAC47311A97}"/>
              </a:ext>
            </a:extLst>
          </p:cNvPr>
          <p:cNvSpPr/>
          <p:nvPr/>
        </p:nvSpPr>
        <p:spPr>
          <a:xfrm>
            <a:off x="4929205" y="3612275"/>
            <a:ext cx="1556836"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F071A96E-53F5-45FE-B6F8-92F2030A8E75}"/>
              </a:ext>
            </a:extLst>
          </p:cNvPr>
          <p:cNvPicPr>
            <a:picLocks noChangeAspect="1"/>
          </p:cNvPicPr>
          <p:nvPr/>
        </p:nvPicPr>
        <p:blipFill>
          <a:blip r:embed="rId8"/>
          <a:stretch>
            <a:fillRect/>
          </a:stretch>
        </p:blipFill>
        <p:spPr>
          <a:xfrm>
            <a:off x="9062640" y="3332158"/>
            <a:ext cx="2541328" cy="1886613"/>
          </a:xfrm>
          <a:prstGeom prst="rect">
            <a:avLst/>
          </a:prstGeom>
        </p:spPr>
      </p:pic>
      <p:sp>
        <p:nvSpPr>
          <p:cNvPr id="12" name="Rectangle 11">
            <a:extLst>
              <a:ext uri="{FF2B5EF4-FFF2-40B4-BE49-F238E27FC236}">
                <a16:creationId xmlns:a16="http://schemas.microsoft.com/office/drawing/2014/main" id="{050AF046-A8CF-4263-B232-20129C6AE816}"/>
              </a:ext>
            </a:extLst>
          </p:cNvPr>
          <p:cNvSpPr/>
          <p:nvPr/>
        </p:nvSpPr>
        <p:spPr>
          <a:xfrm>
            <a:off x="5845716" y="4880525"/>
            <a:ext cx="1556836" cy="254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a:extLst>
              <a:ext uri="{FF2B5EF4-FFF2-40B4-BE49-F238E27FC236}">
                <a16:creationId xmlns:a16="http://schemas.microsoft.com/office/drawing/2014/main" id="{13C6AFE1-4902-4C10-AC72-DD92770974A6}"/>
              </a:ext>
            </a:extLst>
          </p:cNvPr>
          <p:cNvSpPr/>
          <p:nvPr/>
        </p:nvSpPr>
        <p:spPr>
          <a:xfrm>
            <a:off x="9062639" y="3332158"/>
            <a:ext cx="1603501" cy="218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7A829C78-D3A7-4E63-9087-7E913C88FD9A}"/>
              </a:ext>
            </a:extLst>
          </p:cNvPr>
          <p:cNvSpPr/>
          <p:nvPr/>
        </p:nvSpPr>
        <p:spPr>
          <a:xfrm>
            <a:off x="9451277" y="4662470"/>
            <a:ext cx="2052948" cy="218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Picture 1">
            <a:extLst>
              <a:ext uri="{FF2B5EF4-FFF2-40B4-BE49-F238E27FC236}">
                <a16:creationId xmlns:a16="http://schemas.microsoft.com/office/drawing/2014/main" id="{1AA59DF7-4E28-485A-B697-AB6391CFC7D8}"/>
              </a:ext>
            </a:extLst>
          </p:cNvPr>
          <p:cNvPicPr>
            <a:picLocks noChangeAspect="1"/>
          </p:cNvPicPr>
          <p:nvPr/>
        </p:nvPicPr>
        <p:blipFill>
          <a:blip r:embed="rId9"/>
          <a:stretch>
            <a:fillRect/>
          </a:stretch>
        </p:blipFill>
        <p:spPr>
          <a:xfrm>
            <a:off x="9248194" y="1496981"/>
            <a:ext cx="2256031" cy="844870"/>
          </a:xfrm>
          <a:prstGeom prst="rect">
            <a:avLst/>
          </a:prstGeom>
        </p:spPr>
      </p:pic>
    </p:spTree>
    <p:extLst>
      <p:ext uri="{BB962C8B-B14F-4D97-AF65-F5344CB8AC3E}">
        <p14:creationId xmlns:p14="http://schemas.microsoft.com/office/powerpoint/2010/main" val="3529548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22</a:t>
            </a:fld>
            <a:endParaRPr/>
          </a:p>
        </p:txBody>
      </p:sp>
      <p:sp>
        <p:nvSpPr>
          <p:cNvPr id="5" name="TextBox 4">
            <a:hlinkClick r:id="rId3"/>
            <a:extLst>
              <a:ext uri="{FF2B5EF4-FFF2-40B4-BE49-F238E27FC236}">
                <a16:creationId xmlns:a16="http://schemas.microsoft.com/office/drawing/2014/main" id="{080F8268-C0B4-458A-AD65-2712827EE6A6}"/>
              </a:ext>
            </a:extLst>
          </p:cNvPr>
          <p:cNvSpPr txBox="1"/>
          <p:nvPr/>
        </p:nvSpPr>
        <p:spPr>
          <a:xfrm>
            <a:off x="9155151" y="6179690"/>
            <a:ext cx="2326278" cy="307777"/>
          </a:xfrm>
          <a:prstGeom prst="rect">
            <a:avLst/>
          </a:prstGeom>
          <a:noFill/>
        </p:spPr>
        <p:txBody>
          <a:bodyPr wrap="none" rtlCol="0">
            <a:spAutoFit/>
          </a:bodyPr>
          <a:lstStyle/>
          <a:p>
            <a:r>
              <a:rPr lang="en-US" dirty="0">
                <a:hlinkClick r:id="rId4"/>
              </a:rPr>
              <a:t>6_threads/4_not_atomic.c</a:t>
            </a:r>
            <a:endParaRPr lang="ru-RU" dirty="0"/>
          </a:p>
        </p:txBody>
      </p:sp>
      <p:pic>
        <p:nvPicPr>
          <p:cNvPr id="6" name="Picture 5">
            <a:extLst>
              <a:ext uri="{FF2B5EF4-FFF2-40B4-BE49-F238E27FC236}">
                <a16:creationId xmlns:a16="http://schemas.microsoft.com/office/drawing/2014/main" id="{8364A26E-DE0E-4083-964C-EF6DE38C8415}"/>
              </a:ext>
            </a:extLst>
          </p:cNvPr>
          <p:cNvPicPr>
            <a:picLocks noChangeAspect="1"/>
          </p:cNvPicPr>
          <p:nvPr/>
        </p:nvPicPr>
        <p:blipFill>
          <a:blip r:embed="rId5"/>
          <a:stretch>
            <a:fillRect/>
          </a:stretch>
        </p:blipFill>
        <p:spPr>
          <a:xfrm>
            <a:off x="982569" y="1572322"/>
            <a:ext cx="4052207" cy="4820935"/>
          </a:xfrm>
          <a:prstGeom prst="rect">
            <a:avLst/>
          </a:prstGeom>
        </p:spPr>
      </p:pic>
      <p:pic>
        <p:nvPicPr>
          <p:cNvPr id="8" name="Picture 7">
            <a:extLst>
              <a:ext uri="{FF2B5EF4-FFF2-40B4-BE49-F238E27FC236}">
                <a16:creationId xmlns:a16="http://schemas.microsoft.com/office/drawing/2014/main" id="{48071101-4E29-4C7C-AAA6-869BCAC08B4B}"/>
              </a:ext>
            </a:extLst>
          </p:cNvPr>
          <p:cNvPicPr>
            <a:picLocks noChangeAspect="1"/>
          </p:cNvPicPr>
          <p:nvPr/>
        </p:nvPicPr>
        <p:blipFill>
          <a:blip r:embed="rId6"/>
          <a:stretch>
            <a:fillRect/>
          </a:stretch>
        </p:blipFill>
        <p:spPr>
          <a:xfrm>
            <a:off x="6303691" y="1479731"/>
            <a:ext cx="2762250" cy="265601"/>
          </a:xfrm>
          <a:prstGeom prst="rect">
            <a:avLst/>
          </a:prstGeom>
        </p:spPr>
      </p:pic>
      <p:pic>
        <p:nvPicPr>
          <p:cNvPr id="10" name="Picture 9">
            <a:extLst>
              <a:ext uri="{FF2B5EF4-FFF2-40B4-BE49-F238E27FC236}">
                <a16:creationId xmlns:a16="http://schemas.microsoft.com/office/drawing/2014/main" id="{9565E35D-C27C-44DA-9C1B-D3D446408279}"/>
              </a:ext>
            </a:extLst>
          </p:cNvPr>
          <p:cNvPicPr>
            <a:picLocks noChangeAspect="1"/>
          </p:cNvPicPr>
          <p:nvPr/>
        </p:nvPicPr>
        <p:blipFill>
          <a:blip r:embed="rId7"/>
          <a:stretch>
            <a:fillRect/>
          </a:stretch>
        </p:blipFill>
        <p:spPr>
          <a:xfrm>
            <a:off x="6303691" y="1934736"/>
            <a:ext cx="2300263" cy="2162640"/>
          </a:xfrm>
          <a:prstGeom prst="rect">
            <a:avLst/>
          </a:prstGeom>
        </p:spPr>
      </p:pic>
      <p:sp>
        <p:nvSpPr>
          <p:cNvPr id="11" name="Rectangle 10">
            <a:extLst>
              <a:ext uri="{FF2B5EF4-FFF2-40B4-BE49-F238E27FC236}">
                <a16:creationId xmlns:a16="http://schemas.microsoft.com/office/drawing/2014/main" id="{2E44010B-B344-4A53-9665-0E72CB7DC1E5}"/>
              </a:ext>
            </a:extLst>
          </p:cNvPr>
          <p:cNvSpPr/>
          <p:nvPr/>
        </p:nvSpPr>
        <p:spPr>
          <a:xfrm>
            <a:off x="1728805" y="2669997"/>
            <a:ext cx="3004888" cy="402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a:extLst>
              <a:ext uri="{FF2B5EF4-FFF2-40B4-BE49-F238E27FC236}">
                <a16:creationId xmlns:a16="http://schemas.microsoft.com/office/drawing/2014/main" id="{D4DC88C9-F7FF-4FB3-8556-8301EB7A897C}"/>
              </a:ext>
            </a:extLst>
          </p:cNvPr>
          <p:cNvSpPr/>
          <p:nvPr/>
        </p:nvSpPr>
        <p:spPr>
          <a:xfrm>
            <a:off x="1728804" y="4875248"/>
            <a:ext cx="3004887" cy="4021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9337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23</a:t>
            </a:fld>
            <a:endParaRPr/>
          </a:p>
        </p:txBody>
      </p:sp>
      <p:pic>
        <p:nvPicPr>
          <p:cNvPr id="6" name="Picture 5">
            <a:extLst>
              <a:ext uri="{FF2B5EF4-FFF2-40B4-BE49-F238E27FC236}">
                <a16:creationId xmlns:a16="http://schemas.microsoft.com/office/drawing/2014/main" id="{5BA5D647-66F4-45D7-B2C4-AC3B79BE096A}"/>
              </a:ext>
            </a:extLst>
          </p:cNvPr>
          <p:cNvPicPr>
            <a:picLocks noChangeAspect="1"/>
          </p:cNvPicPr>
          <p:nvPr/>
        </p:nvPicPr>
        <p:blipFill>
          <a:blip r:embed="rId3"/>
          <a:stretch>
            <a:fillRect/>
          </a:stretch>
        </p:blipFill>
        <p:spPr>
          <a:xfrm>
            <a:off x="3415874" y="1612532"/>
            <a:ext cx="4362102" cy="2088419"/>
          </a:xfrm>
          <a:prstGeom prst="rect">
            <a:avLst/>
          </a:prstGeom>
        </p:spPr>
      </p:pic>
      <p:pic>
        <p:nvPicPr>
          <p:cNvPr id="8" name="Picture 7">
            <a:extLst>
              <a:ext uri="{FF2B5EF4-FFF2-40B4-BE49-F238E27FC236}">
                <a16:creationId xmlns:a16="http://schemas.microsoft.com/office/drawing/2014/main" id="{2C3CA063-4DDF-47ED-B116-8786A1D023BB}"/>
              </a:ext>
            </a:extLst>
          </p:cNvPr>
          <p:cNvPicPr>
            <a:picLocks noChangeAspect="1"/>
          </p:cNvPicPr>
          <p:nvPr/>
        </p:nvPicPr>
        <p:blipFill>
          <a:blip r:embed="rId4"/>
          <a:stretch>
            <a:fillRect/>
          </a:stretch>
        </p:blipFill>
        <p:spPr>
          <a:xfrm>
            <a:off x="2465930" y="3700951"/>
            <a:ext cx="6036876" cy="491552"/>
          </a:xfrm>
          <a:prstGeom prst="rect">
            <a:avLst/>
          </a:prstGeom>
        </p:spPr>
      </p:pic>
      <p:pic>
        <p:nvPicPr>
          <p:cNvPr id="10" name="Picture 9">
            <a:extLst>
              <a:ext uri="{FF2B5EF4-FFF2-40B4-BE49-F238E27FC236}">
                <a16:creationId xmlns:a16="http://schemas.microsoft.com/office/drawing/2014/main" id="{2935D958-AEB8-4E4C-933C-73C738C45912}"/>
              </a:ext>
            </a:extLst>
          </p:cNvPr>
          <p:cNvPicPr>
            <a:picLocks noChangeAspect="1"/>
          </p:cNvPicPr>
          <p:nvPr/>
        </p:nvPicPr>
        <p:blipFill>
          <a:blip r:embed="rId5"/>
          <a:stretch>
            <a:fillRect/>
          </a:stretch>
        </p:blipFill>
        <p:spPr>
          <a:xfrm>
            <a:off x="2959058" y="4192503"/>
            <a:ext cx="5126408" cy="1052965"/>
          </a:xfrm>
          <a:prstGeom prst="rect">
            <a:avLst/>
          </a:prstGeom>
        </p:spPr>
      </p:pic>
      <p:pic>
        <p:nvPicPr>
          <p:cNvPr id="14" name="Picture 13">
            <a:extLst>
              <a:ext uri="{FF2B5EF4-FFF2-40B4-BE49-F238E27FC236}">
                <a16:creationId xmlns:a16="http://schemas.microsoft.com/office/drawing/2014/main" id="{F71CB638-9924-40B3-B798-741EDA636751}"/>
              </a:ext>
            </a:extLst>
          </p:cNvPr>
          <p:cNvPicPr>
            <a:picLocks noChangeAspect="1"/>
          </p:cNvPicPr>
          <p:nvPr/>
        </p:nvPicPr>
        <p:blipFill>
          <a:blip r:embed="rId6"/>
          <a:stretch>
            <a:fillRect/>
          </a:stretch>
        </p:blipFill>
        <p:spPr>
          <a:xfrm>
            <a:off x="2827298" y="5156820"/>
            <a:ext cx="3601379" cy="632550"/>
          </a:xfrm>
          <a:prstGeom prst="rect">
            <a:avLst/>
          </a:prstGeom>
        </p:spPr>
      </p:pic>
    </p:spTree>
    <p:extLst>
      <p:ext uri="{BB962C8B-B14F-4D97-AF65-F5344CB8AC3E}">
        <p14:creationId xmlns:p14="http://schemas.microsoft.com/office/powerpoint/2010/main" val="25910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24</a:t>
            </a:fld>
            <a:endParaRPr/>
          </a:p>
        </p:txBody>
      </p:sp>
      <p:pic>
        <p:nvPicPr>
          <p:cNvPr id="6" name="Picture 5">
            <a:extLst>
              <a:ext uri="{FF2B5EF4-FFF2-40B4-BE49-F238E27FC236}">
                <a16:creationId xmlns:a16="http://schemas.microsoft.com/office/drawing/2014/main" id="{9FD6D0C9-B4D4-4B10-9200-6503188F5A54}"/>
              </a:ext>
            </a:extLst>
          </p:cNvPr>
          <p:cNvPicPr>
            <a:picLocks noChangeAspect="1"/>
          </p:cNvPicPr>
          <p:nvPr/>
        </p:nvPicPr>
        <p:blipFill>
          <a:blip r:embed="rId3"/>
          <a:stretch>
            <a:fillRect/>
          </a:stretch>
        </p:blipFill>
        <p:spPr>
          <a:xfrm>
            <a:off x="2676061" y="1612532"/>
            <a:ext cx="6741145" cy="4914463"/>
          </a:xfrm>
          <a:prstGeom prst="rect">
            <a:avLst/>
          </a:prstGeom>
        </p:spPr>
      </p:pic>
    </p:spTree>
    <p:extLst>
      <p:ext uri="{BB962C8B-B14F-4D97-AF65-F5344CB8AC3E}">
        <p14:creationId xmlns:p14="http://schemas.microsoft.com/office/powerpoint/2010/main" val="81920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25</a:t>
            </a:fld>
            <a:endParaRPr/>
          </a:p>
        </p:txBody>
      </p:sp>
      <p:sp>
        <p:nvSpPr>
          <p:cNvPr id="5" name="TextBox 4">
            <a:hlinkClick r:id="rId3"/>
            <a:extLst>
              <a:ext uri="{FF2B5EF4-FFF2-40B4-BE49-F238E27FC236}">
                <a16:creationId xmlns:a16="http://schemas.microsoft.com/office/drawing/2014/main" id="{080F8268-C0B4-458A-AD65-2712827EE6A6}"/>
              </a:ext>
            </a:extLst>
          </p:cNvPr>
          <p:cNvSpPr txBox="1"/>
          <p:nvPr/>
        </p:nvSpPr>
        <p:spPr>
          <a:xfrm>
            <a:off x="9155151" y="6179690"/>
            <a:ext cx="1895071" cy="307777"/>
          </a:xfrm>
          <a:prstGeom prst="rect">
            <a:avLst/>
          </a:prstGeom>
          <a:noFill/>
        </p:spPr>
        <p:txBody>
          <a:bodyPr wrap="none" rtlCol="0">
            <a:spAutoFit/>
          </a:bodyPr>
          <a:lstStyle/>
          <a:p>
            <a:r>
              <a:rPr lang="en-US" dirty="0">
                <a:hlinkClick r:id="rId4"/>
              </a:rPr>
              <a:t>6_threads/5_atomic.c</a:t>
            </a:r>
            <a:endParaRPr lang="ru-RU" dirty="0"/>
          </a:p>
        </p:txBody>
      </p:sp>
      <p:pic>
        <p:nvPicPr>
          <p:cNvPr id="6" name="Picture 5">
            <a:extLst>
              <a:ext uri="{FF2B5EF4-FFF2-40B4-BE49-F238E27FC236}">
                <a16:creationId xmlns:a16="http://schemas.microsoft.com/office/drawing/2014/main" id="{7722B605-DF88-4C22-9ADD-215201DCADC1}"/>
              </a:ext>
            </a:extLst>
          </p:cNvPr>
          <p:cNvPicPr>
            <a:picLocks noChangeAspect="1"/>
          </p:cNvPicPr>
          <p:nvPr/>
        </p:nvPicPr>
        <p:blipFill>
          <a:blip r:embed="rId5"/>
          <a:stretch>
            <a:fillRect/>
          </a:stretch>
        </p:blipFill>
        <p:spPr>
          <a:xfrm>
            <a:off x="1056431" y="1651562"/>
            <a:ext cx="3805254" cy="4345355"/>
          </a:xfrm>
          <a:prstGeom prst="rect">
            <a:avLst/>
          </a:prstGeom>
        </p:spPr>
      </p:pic>
      <p:pic>
        <p:nvPicPr>
          <p:cNvPr id="9" name="Picture 8">
            <a:extLst>
              <a:ext uri="{FF2B5EF4-FFF2-40B4-BE49-F238E27FC236}">
                <a16:creationId xmlns:a16="http://schemas.microsoft.com/office/drawing/2014/main" id="{FDF25167-2EA2-4BD8-8E75-C108E61AE928}"/>
              </a:ext>
            </a:extLst>
          </p:cNvPr>
          <p:cNvPicPr>
            <a:picLocks noChangeAspect="1"/>
          </p:cNvPicPr>
          <p:nvPr/>
        </p:nvPicPr>
        <p:blipFill>
          <a:blip r:embed="rId6"/>
          <a:stretch>
            <a:fillRect/>
          </a:stretch>
        </p:blipFill>
        <p:spPr>
          <a:xfrm>
            <a:off x="1991422" y="2819284"/>
            <a:ext cx="3581400" cy="238125"/>
          </a:xfrm>
          <a:prstGeom prst="rect">
            <a:avLst/>
          </a:prstGeom>
          <a:ln>
            <a:solidFill>
              <a:schemeClr val="tx1"/>
            </a:solidFill>
          </a:ln>
        </p:spPr>
      </p:pic>
      <p:pic>
        <p:nvPicPr>
          <p:cNvPr id="11" name="Picture 10">
            <a:extLst>
              <a:ext uri="{FF2B5EF4-FFF2-40B4-BE49-F238E27FC236}">
                <a16:creationId xmlns:a16="http://schemas.microsoft.com/office/drawing/2014/main" id="{F5236492-142D-4292-9D61-2094F359BC8B}"/>
              </a:ext>
            </a:extLst>
          </p:cNvPr>
          <p:cNvPicPr>
            <a:picLocks noChangeAspect="1"/>
          </p:cNvPicPr>
          <p:nvPr/>
        </p:nvPicPr>
        <p:blipFill>
          <a:blip r:embed="rId6"/>
          <a:stretch>
            <a:fillRect/>
          </a:stretch>
        </p:blipFill>
        <p:spPr>
          <a:xfrm>
            <a:off x="2120858" y="4915713"/>
            <a:ext cx="3581400" cy="238125"/>
          </a:xfrm>
          <a:prstGeom prst="rect">
            <a:avLst/>
          </a:prstGeom>
          <a:ln>
            <a:solidFill>
              <a:schemeClr val="tx1"/>
            </a:solidFill>
          </a:ln>
        </p:spPr>
      </p:pic>
      <p:pic>
        <p:nvPicPr>
          <p:cNvPr id="13" name="Picture 12">
            <a:extLst>
              <a:ext uri="{FF2B5EF4-FFF2-40B4-BE49-F238E27FC236}">
                <a16:creationId xmlns:a16="http://schemas.microsoft.com/office/drawing/2014/main" id="{108035B0-9A22-4BBF-AEBA-AED65E069267}"/>
              </a:ext>
            </a:extLst>
          </p:cNvPr>
          <p:cNvPicPr>
            <a:picLocks noChangeAspect="1"/>
          </p:cNvPicPr>
          <p:nvPr/>
        </p:nvPicPr>
        <p:blipFill>
          <a:blip r:embed="rId7"/>
          <a:stretch>
            <a:fillRect/>
          </a:stretch>
        </p:blipFill>
        <p:spPr>
          <a:xfrm>
            <a:off x="6619180" y="1481506"/>
            <a:ext cx="2033925" cy="1575904"/>
          </a:xfrm>
          <a:prstGeom prst="rect">
            <a:avLst/>
          </a:prstGeom>
        </p:spPr>
      </p:pic>
    </p:spTree>
    <p:extLst>
      <p:ext uri="{BB962C8B-B14F-4D97-AF65-F5344CB8AC3E}">
        <p14:creationId xmlns:p14="http://schemas.microsoft.com/office/powerpoint/2010/main" val="10433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26</a:t>
            </a:fld>
            <a:endParaRPr/>
          </a:p>
        </p:txBody>
      </p:sp>
      <p:sp>
        <p:nvSpPr>
          <p:cNvPr id="5" name="TextBox 4">
            <a:hlinkClick r:id="rId3"/>
            <a:extLst>
              <a:ext uri="{FF2B5EF4-FFF2-40B4-BE49-F238E27FC236}">
                <a16:creationId xmlns:a16="http://schemas.microsoft.com/office/drawing/2014/main" id="{080F8268-C0B4-458A-AD65-2712827EE6A6}"/>
              </a:ext>
            </a:extLst>
          </p:cNvPr>
          <p:cNvSpPr txBox="1"/>
          <p:nvPr/>
        </p:nvSpPr>
        <p:spPr>
          <a:xfrm>
            <a:off x="9155151" y="6179690"/>
            <a:ext cx="2084225" cy="307777"/>
          </a:xfrm>
          <a:prstGeom prst="rect">
            <a:avLst/>
          </a:prstGeom>
          <a:noFill/>
        </p:spPr>
        <p:txBody>
          <a:bodyPr wrap="none" rtlCol="0">
            <a:spAutoFit/>
          </a:bodyPr>
          <a:lstStyle/>
          <a:p>
            <a:r>
              <a:rPr lang="en-US" dirty="0">
                <a:hlinkClick r:id="rId4"/>
              </a:rPr>
              <a:t>6_threads/6_bad_lock.c</a:t>
            </a:r>
            <a:endParaRPr lang="ru-RU" dirty="0"/>
          </a:p>
        </p:txBody>
      </p:sp>
      <p:pic>
        <p:nvPicPr>
          <p:cNvPr id="8" name="Picture 7">
            <a:extLst>
              <a:ext uri="{FF2B5EF4-FFF2-40B4-BE49-F238E27FC236}">
                <a16:creationId xmlns:a16="http://schemas.microsoft.com/office/drawing/2014/main" id="{692056E8-C1DE-4EBF-940D-FD9093D8EF45}"/>
              </a:ext>
            </a:extLst>
          </p:cNvPr>
          <p:cNvPicPr>
            <a:picLocks noChangeAspect="1"/>
          </p:cNvPicPr>
          <p:nvPr/>
        </p:nvPicPr>
        <p:blipFill>
          <a:blip r:embed="rId5"/>
          <a:stretch>
            <a:fillRect/>
          </a:stretch>
        </p:blipFill>
        <p:spPr>
          <a:xfrm>
            <a:off x="982569" y="1612532"/>
            <a:ext cx="4159348" cy="4771676"/>
          </a:xfrm>
          <a:prstGeom prst="rect">
            <a:avLst/>
          </a:prstGeom>
        </p:spPr>
      </p:pic>
      <p:pic>
        <p:nvPicPr>
          <p:cNvPr id="10" name="Picture 9">
            <a:extLst>
              <a:ext uri="{FF2B5EF4-FFF2-40B4-BE49-F238E27FC236}">
                <a16:creationId xmlns:a16="http://schemas.microsoft.com/office/drawing/2014/main" id="{9228695E-C824-4E77-A770-F1EB3C683540}"/>
              </a:ext>
            </a:extLst>
          </p:cNvPr>
          <p:cNvPicPr>
            <a:picLocks noChangeAspect="1"/>
          </p:cNvPicPr>
          <p:nvPr/>
        </p:nvPicPr>
        <p:blipFill>
          <a:blip r:embed="rId6"/>
          <a:stretch>
            <a:fillRect/>
          </a:stretch>
        </p:blipFill>
        <p:spPr>
          <a:xfrm>
            <a:off x="6096000" y="1612532"/>
            <a:ext cx="2415865" cy="1716936"/>
          </a:xfrm>
          <a:prstGeom prst="rect">
            <a:avLst/>
          </a:prstGeom>
        </p:spPr>
      </p:pic>
      <p:sp>
        <p:nvSpPr>
          <p:cNvPr id="13" name="Speech Bubble: Rectangle 12">
            <a:extLst>
              <a:ext uri="{FF2B5EF4-FFF2-40B4-BE49-F238E27FC236}">
                <a16:creationId xmlns:a16="http://schemas.microsoft.com/office/drawing/2014/main" id="{38CB717B-D266-4A31-9142-FA12DCE0B484}"/>
              </a:ext>
            </a:extLst>
          </p:cNvPr>
          <p:cNvSpPr/>
          <p:nvPr/>
        </p:nvSpPr>
        <p:spPr>
          <a:xfrm>
            <a:off x="5164283" y="3385722"/>
            <a:ext cx="2134189" cy="612648"/>
          </a:xfrm>
          <a:prstGeom prst="wedgeRectCallout">
            <a:avLst>
              <a:gd name="adj1" fmla="val -149898"/>
              <a:gd name="adj2" fmla="val -394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Между этими строками может вклиниться другой поток</a:t>
            </a:r>
          </a:p>
        </p:txBody>
      </p:sp>
    </p:spTree>
    <p:extLst>
      <p:ext uri="{BB962C8B-B14F-4D97-AF65-F5344CB8AC3E}">
        <p14:creationId xmlns:p14="http://schemas.microsoft.com/office/powerpoint/2010/main" val="19602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F9D8E-E87C-4778-BD99-E1306EFF7007}"/>
              </a:ext>
            </a:extLst>
          </p:cNvPr>
          <p:cNvSpPr>
            <a:spLocks noGrp="1"/>
          </p:cNvSpPr>
          <p:nvPr>
            <p:ph type="body" idx="2"/>
          </p:nvPr>
        </p:nvSpPr>
        <p:spPr/>
        <p:txBody>
          <a:bodyPr/>
          <a:lstStyle/>
          <a:p>
            <a:pPr marL="25400" indent="0">
              <a:buNone/>
            </a:pPr>
            <a:r>
              <a:rPr lang="ru-RU" dirty="0"/>
              <a:t>Атомарность</a:t>
            </a:r>
          </a:p>
        </p:txBody>
      </p:sp>
      <p:sp>
        <p:nvSpPr>
          <p:cNvPr id="4" name="Slide Number Placeholder 3">
            <a:extLst>
              <a:ext uri="{FF2B5EF4-FFF2-40B4-BE49-F238E27FC236}">
                <a16:creationId xmlns:a16="http://schemas.microsoft.com/office/drawing/2014/main" id="{D26154C5-7ECE-435A-827C-4D8268F6C07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27</a:t>
            </a:fld>
            <a:endParaRPr/>
          </a:p>
        </p:txBody>
      </p:sp>
      <p:sp>
        <p:nvSpPr>
          <p:cNvPr id="5" name="TextBox 4">
            <a:hlinkClick r:id="rId3"/>
            <a:extLst>
              <a:ext uri="{FF2B5EF4-FFF2-40B4-BE49-F238E27FC236}">
                <a16:creationId xmlns:a16="http://schemas.microsoft.com/office/drawing/2014/main" id="{080F8268-C0B4-458A-AD65-2712827EE6A6}"/>
              </a:ext>
            </a:extLst>
          </p:cNvPr>
          <p:cNvSpPr txBox="1"/>
          <p:nvPr/>
        </p:nvSpPr>
        <p:spPr>
          <a:xfrm>
            <a:off x="9155151" y="6179690"/>
            <a:ext cx="2114681" cy="307777"/>
          </a:xfrm>
          <a:prstGeom prst="rect">
            <a:avLst/>
          </a:prstGeom>
          <a:noFill/>
        </p:spPr>
        <p:txBody>
          <a:bodyPr wrap="none" rtlCol="0">
            <a:spAutoFit/>
          </a:bodyPr>
          <a:lstStyle/>
          <a:p>
            <a:r>
              <a:rPr lang="en-US" dirty="0">
                <a:hlinkClick r:id="rId4"/>
              </a:rPr>
              <a:t>6_threads/7_spin_lock.c</a:t>
            </a:r>
            <a:endParaRPr lang="ru-RU" dirty="0"/>
          </a:p>
        </p:txBody>
      </p:sp>
      <p:pic>
        <p:nvPicPr>
          <p:cNvPr id="6" name="Picture 5">
            <a:extLst>
              <a:ext uri="{FF2B5EF4-FFF2-40B4-BE49-F238E27FC236}">
                <a16:creationId xmlns:a16="http://schemas.microsoft.com/office/drawing/2014/main" id="{D17666DF-2384-4AE6-9724-6C2F51652CDA}"/>
              </a:ext>
            </a:extLst>
          </p:cNvPr>
          <p:cNvPicPr>
            <a:picLocks noChangeAspect="1"/>
          </p:cNvPicPr>
          <p:nvPr/>
        </p:nvPicPr>
        <p:blipFill>
          <a:blip r:embed="rId5"/>
          <a:stretch>
            <a:fillRect/>
          </a:stretch>
        </p:blipFill>
        <p:spPr>
          <a:xfrm>
            <a:off x="982569" y="1507210"/>
            <a:ext cx="4215435" cy="4826368"/>
          </a:xfrm>
          <a:prstGeom prst="rect">
            <a:avLst/>
          </a:prstGeom>
        </p:spPr>
      </p:pic>
      <p:pic>
        <p:nvPicPr>
          <p:cNvPr id="8" name="Picture 7">
            <a:extLst>
              <a:ext uri="{FF2B5EF4-FFF2-40B4-BE49-F238E27FC236}">
                <a16:creationId xmlns:a16="http://schemas.microsoft.com/office/drawing/2014/main" id="{888FA0E9-37E9-4557-AE37-3203F750291F}"/>
              </a:ext>
            </a:extLst>
          </p:cNvPr>
          <p:cNvPicPr>
            <a:picLocks noChangeAspect="1"/>
          </p:cNvPicPr>
          <p:nvPr/>
        </p:nvPicPr>
        <p:blipFill>
          <a:blip r:embed="rId6"/>
          <a:stretch>
            <a:fillRect/>
          </a:stretch>
        </p:blipFill>
        <p:spPr>
          <a:xfrm>
            <a:off x="1587458" y="3241069"/>
            <a:ext cx="4562440" cy="724947"/>
          </a:xfrm>
          <a:prstGeom prst="rect">
            <a:avLst/>
          </a:prstGeom>
          <a:ln>
            <a:solidFill>
              <a:schemeClr val="tx1"/>
            </a:solidFill>
          </a:ln>
        </p:spPr>
      </p:pic>
      <p:pic>
        <p:nvPicPr>
          <p:cNvPr id="10" name="Picture 9">
            <a:extLst>
              <a:ext uri="{FF2B5EF4-FFF2-40B4-BE49-F238E27FC236}">
                <a16:creationId xmlns:a16="http://schemas.microsoft.com/office/drawing/2014/main" id="{30B90EB4-6312-4ECE-8CF9-FBF2E431697E}"/>
              </a:ext>
            </a:extLst>
          </p:cNvPr>
          <p:cNvPicPr>
            <a:picLocks noChangeAspect="1"/>
          </p:cNvPicPr>
          <p:nvPr/>
        </p:nvPicPr>
        <p:blipFill>
          <a:blip r:embed="rId7"/>
          <a:stretch>
            <a:fillRect/>
          </a:stretch>
        </p:blipFill>
        <p:spPr>
          <a:xfrm>
            <a:off x="6608370" y="1402266"/>
            <a:ext cx="2695575" cy="3429000"/>
          </a:xfrm>
          <a:prstGeom prst="rect">
            <a:avLst/>
          </a:prstGeom>
        </p:spPr>
      </p:pic>
    </p:spTree>
    <p:extLst>
      <p:ext uri="{BB962C8B-B14F-4D97-AF65-F5344CB8AC3E}">
        <p14:creationId xmlns:p14="http://schemas.microsoft.com/office/powerpoint/2010/main" val="83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C524DB-8143-4C1E-8323-DAF4681C896A}"/>
              </a:ext>
            </a:extLst>
          </p:cNvPr>
          <p:cNvSpPr>
            <a:spLocks noGrp="1"/>
          </p:cNvSpPr>
          <p:nvPr>
            <p:ph type="body" idx="2"/>
          </p:nvPr>
        </p:nvSpPr>
        <p:spPr/>
        <p:txBody>
          <a:bodyPr/>
          <a:lstStyle/>
          <a:p>
            <a:pPr marL="25400" indent="0">
              <a:buNone/>
            </a:pPr>
            <a:r>
              <a:rPr lang="en-US" dirty="0"/>
              <a:t>Spinlock</a:t>
            </a:r>
            <a:endParaRPr lang="ru-RU" dirty="0"/>
          </a:p>
        </p:txBody>
      </p:sp>
      <p:sp>
        <p:nvSpPr>
          <p:cNvPr id="4" name="Slide Number Placeholder 3">
            <a:extLst>
              <a:ext uri="{FF2B5EF4-FFF2-40B4-BE49-F238E27FC236}">
                <a16:creationId xmlns:a16="http://schemas.microsoft.com/office/drawing/2014/main" id="{7C3F4B94-A0B9-454F-B132-F9EAF485FAB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28</a:t>
            </a:fld>
            <a:endParaRPr/>
          </a:p>
        </p:txBody>
      </p:sp>
      <p:pic>
        <p:nvPicPr>
          <p:cNvPr id="6" name="Picture 5">
            <a:extLst>
              <a:ext uri="{FF2B5EF4-FFF2-40B4-BE49-F238E27FC236}">
                <a16:creationId xmlns:a16="http://schemas.microsoft.com/office/drawing/2014/main" id="{AAFD8242-F6AF-4D7A-A693-A3581D9E154D}"/>
              </a:ext>
            </a:extLst>
          </p:cNvPr>
          <p:cNvPicPr>
            <a:picLocks noChangeAspect="1"/>
          </p:cNvPicPr>
          <p:nvPr/>
        </p:nvPicPr>
        <p:blipFill>
          <a:blip r:embed="rId3"/>
          <a:stretch>
            <a:fillRect/>
          </a:stretch>
        </p:blipFill>
        <p:spPr>
          <a:xfrm>
            <a:off x="1115703" y="1612532"/>
            <a:ext cx="5825932" cy="2570789"/>
          </a:xfrm>
          <a:prstGeom prst="rect">
            <a:avLst/>
          </a:prstGeom>
        </p:spPr>
      </p:pic>
      <p:pic>
        <p:nvPicPr>
          <p:cNvPr id="8" name="Picture 7">
            <a:extLst>
              <a:ext uri="{FF2B5EF4-FFF2-40B4-BE49-F238E27FC236}">
                <a16:creationId xmlns:a16="http://schemas.microsoft.com/office/drawing/2014/main" id="{B06D909E-D412-441B-BDEC-8F8273D2C7DD}"/>
              </a:ext>
            </a:extLst>
          </p:cNvPr>
          <p:cNvPicPr>
            <a:picLocks noChangeAspect="1"/>
          </p:cNvPicPr>
          <p:nvPr/>
        </p:nvPicPr>
        <p:blipFill>
          <a:blip r:embed="rId4"/>
          <a:stretch>
            <a:fillRect/>
          </a:stretch>
        </p:blipFill>
        <p:spPr>
          <a:xfrm>
            <a:off x="2686630" y="4146144"/>
            <a:ext cx="5825933" cy="861090"/>
          </a:xfrm>
          <a:prstGeom prst="rect">
            <a:avLst/>
          </a:prstGeom>
        </p:spPr>
      </p:pic>
      <p:pic>
        <p:nvPicPr>
          <p:cNvPr id="10" name="Picture 9">
            <a:extLst>
              <a:ext uri="{FF2B5EF4-FFF2-40B4-BE49-F238E27FC236}">
                <a16:creationId xmlns:a16="http://schemas.microsoft.com/office/drawing/2014/main" id="{F09FDDEE-C994-4B03-8E3B-355241C20C7E}"/>
              </a:ext>
            </a:extLst>
          </p:cNvPr>
          <p:cNvPicPr>
            <a:picLocks noChangeAspect="1"/>
          </p:cNvPicPr>
          <p:nvPr/>
        </p:nvPicPr>
        <p:blipFill>
          <a:blip r:embed="rId5"/>
          <a:stretch>
            <a:fillRect/>
          </a:stretch>
        </p:blipFill>
        <p:spPr>
          <a:xfrm>
            <a:off x="1219954" y="5315131"/>
            <a:ext cx="8759283" cy="1081072"/>
          </a:xfrm>
          <a:prstGeom prst="rect">
            <a:avLst/>
          </a:prstGeom>
        </p:spPr>
      </p:pic>
    </p:spTree>
    <p:extLst>
      <p:ext uri="{BB962C8B-B14F-4D97-AF65-F5344CB8AC3E}">
        <p14:creationId xmlns:p14="http://schemas.microsoft.com/office/powerpoint/2010/main" val="230864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3D5B30-6B26-41D8-A547-DA2C6AA0F912}"/>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2A456B8D-DDC9-4636-86B6-20533545B6F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29</a:t>
            </a:fld>
            <a:endParaRPr/>
          </a:p>
        </p:txBody>
      </p:sp>
      <p:pic>
        <p:nvPicPr>
          <p:cNvPr id="6" name="Picture 5">
            <a:extLst>
              <a:ext uri="{FF2B5EF4-FFF2-40B4-BE49-F238E27FC236}">
                <a16:creationId xmlns:a16="http://schemas.microsoft.com/office/drawing/2014/main" id="{03C4C8BB-AB4E-454E-8955-18254A5D6852}"/>
              </a:ext>
            </a:extLst>
          </p:cNvPr>
          <p:cNvPicPr>
            <a:picLocks noChangeAspect="1"/>
          </p:cNvPicPr>
          <p:nvPr/>
        </p:nvPicPr>
        <p:blipFill>
          <a:blip r:embed="rId3"/>
          <a:stretch>
            <a:fillRect/>
          </a:stretch>
        </p:blipFill>
        <p:spPr>
          <a:xfrm>
            <a:off x="3378276" y="1816177"/>
            <a:ext cx="4934879" cy="3835845"/>
          </a:xfrm>
          <a:prstGeom prst="rect">
            <a:avLst/>
          </a:prstGeom>
        </p:spPr>
      </p:pic>
    </p:spTree>
    <p:extLst>
      <p:ext uri="{BB962C8B-B14F-4D97-AF65-F5344CB8AC3E}">
        <p14:creationId xmlns:p14="http://schemas.microsoft.com/office/powerpoint/2010/main" val="1767388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cabc1c5b11_0_10"/>
          <p:cNvSpPr txBox="1">
            <a:spLocks noGrp="1"/>
          </p:cNvSpPr>
          <p:nvPr>
            <p:ph type="body" idx="2"/>
          </p:nvPr>
        </p:nvSpPr>
        <p:spPr>
          <a:xfrm>
            <a:off x="7487278" y="1996403"/>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446" name="Google Shape;446;gcabc1c5b11_0_1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F7D88B-CDCC-424E-A462-0A0EDB2AACAB}"/>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124A7BE5-A496-4AD9-BCD1-B97AF1E34ED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30</a:t>
            </a:fld>
            <a:endParaRPr/>
          </a:p>
        </p:txBody>
      </p:sp>
      <p:pic>
        <p:nvPicPr>
          <p:cNvPr id="6" name="Picture 5">
            <a:extLst>
              <a:ext uri="{FF2B5EF4-FFF2-40B4-BE49-F238E27FC236}">
                <a16:creationId xmlns:a16="http://schemas.microsoft.com/office/drawing/2014/main" id="{6918838A-CC24-4907-8E21-923A6ADB8816}"/>
              </a:ext>
            </a:extLst>
          </p:cNvPr>
          <p:cNvPicPr>
            <a:picLocks noChangeAspect="1"/>
          </p:cNvPicPr>
          <p:nvPr/>
        </p:nvPicPr>
        <p:blipFill>
          <a:blip r:embed="rId3"/>
          <a:stretch>
            <a:fillRect/>
          </a:stretch>
        </p:blipFill>
        <p:spPr>
          <a:xfrm>
            <a:off x="2484166" y="1562399"/>
            <a:ext cx="7067550" cy="1447800"/>
          </a:xfrm>
          <a:prstGeom prst="rect">
            <a:avLst/>
          </a:prstGeom>
        </p:spPr>
      </p:pic>
      <p:sp>
        <p:nvSpPr>
          <p:cNvPr id="7" name="Speech Bubble: Rectangle 6">
            <a:extLst>
              <a:ext uri="{FF2B5EF4-FFF2-40B4-BE49-F238E27FC236}">
                <a16:creationId xmlns:a16="http://schemas.microsoft.com/office/drawing/2014/main" id="{E9BC6100-CA98-46AD-AE6E-A382B46B96D0}"/>
              </a:ext>
            </a:extLst>
          </p:cNvPr>
          <p:cNvSpPr/>
          <p:nvPr/>
        </p:nvSpPr>
        <p:spPr>
          <a:xfrm>
            <a:off x="1371600" y="2904893"/>
            <a:ext cx="1488688" cy="612648"/>
          </a:xfrm>
          <a:prstGeom prst="wedgeRectCallout">
            <a:avLst>
              <a:gd name="adj1" fmla="val 102013"/>
              <a:gd name="adj2" fmla="val -162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err="1">
                <a:solidFill>
                  <a:srgbClr val="000000"/>
                </a:solidFill>
                <a:effectLst/>
                <a:latin typeface="Open Sans" panose="020B0606030504020204" pitchFamily="34" charset="0"/>
              </a:rPr>
              <a:t>Futex</a:t>
            </a:r>
            <a:r>
              <a:rPr lang="ru-RU" b="0" i="0" dirty="0">
                <a:solidFill>
                  <a:srgbClr val="000000"/>
                </a:solidFill>
                <a:effectLst/>
                <a:latin typeface="Open Sans" panose="020B0606030504020204" pitchFamily="34" charset="0"/>
              </a:rPr>
              <a:t> - это просто значение </a:t>
            </a:r>
            <a:r>
              <a:rPr lang="ru-RU" b="0" i="0" dirty="0" err="1">
                <a:solidFill>
                  <a:srgbClr val="000000"/>
                </a:solidFill>
                <a:effectLst/>
                <a:latin typeface="Open Sans" panose="020B0606030504020204" pitchFamily="34" charset="0"/>
              </a:rPr>
              <a:t>int</a:t>
            </a:r>
            <a:endParaRPr lang="ru-RU" dirty="0"/>
          </a:p>
        </p:txBody>
      </p:sp>
      <p:sp>
        <p:nvSpPr>
          <p:cNvPr id="10" name="Speech Bubble: Rectangle 9">
            <a:extLst>
              <a:ext uri="{FF2B5EF4-FFF2-40B4-BE49-F238E27FC236}">
                <a16:creationId xmlns:a16="http://schemas.microsoft.com/office/drawing/2014/main" id="{B469445D-3926-44CF-B1DF-FC6A2D186FD9}"/>
              </a:ext>
            </a:extLst>
          </p:cNvPr>
          <p:cNvSpPr/>
          <p:nvPr/>
        </p:nvSpPr>
        <p:spPr>
          <a:xfrm>
            <a:off x="4425175" y="788619"/>
            <a:ext cx="4479074" cy="712052"/>
          </a:xfrm>
          <a:prstGeom prst="wedgeRectCallout">
            <a:avLst>
              <a:gd name="adj1" fmla="val 30567"/>
              <a:gd name="adj2" fmla="val 1259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Поток изъявляет желание узнать, когда значение станет != </a:t>
            </a:r>
            <a:r>
              <a:rPr lang="en-US" dirty="0" err="1">
                <a:solidFill>
                  <a:schemeClr val="tx1"/>
                </a:solidFill>
              </a:rPr>
              <a:t>val</a:t>
            </a:r>
            <a:endParaRPr lang="en-US" dirty="0">
              <a:solidFill>
                <a:schemeClr val="tx1"/>
              </a:solidFill>
            </a:endParaRPr>
          </a:p>
          <a:p>
            <a:pPr algn="ctr"/>
            <a:r>
              <a:rPr lang="en-US" dirty="0" err="1">
                <a:solidFill>
                  <a:schemeClr val="tx1"/>
                </a:solidFill>
                <a:latin typeface="Courier New" panose="02070309020205020404" pitchFamily="49" charset="0"/>
                <a:cs typeface="Courier New" panose="02070309020205020404" pitchFamily="49" charset="0"/>
              </a:rPr>
              <a:t>futex</a:t>
            </a:r>
            <a:r>
              <a:rPr lang="en-US" dirty="0">
                <a:solidFill>
                  <a:schemeClr val="tx1"/>
                </a:solidFill>
                <a:latin typeface="Courier New" panose="02070309020205020404" pitchFamily="49" charset="0"/>
                <a:cs typeface="Courier New" panose="02070309020205020404" pitchFamily="49" charset="0"/>
              </a:rPr>
              <a:t>(&amp;value, FUTEX_WAIT, </a:t>
            </a:r>
            <a:r>
              <a:rPr lang="en-US" dirty="0" err="1">
                <a:solidFill>
                  <a:schemeClr val="tx1"/>
                </a:solidFill>
                <a:latin typeface="Courier New" panose="02070309020205020404" pitchFamily="49" charset="0"/>
                <a:cs typeface="Courier New" panose="02070309020205020404" pitchFamily="49" charset="0"/>
              </a:rPr>
              <a:t>wait_not_for</a:t>
            </a:r>
            <a:r>
              <a:rPr lang="en-US" dirty="0">
                <a:solidFill>
                  <a:schemeClr val="tx1"/>
                </a:solidFill>
                <a:latin typeface="Courier New" panose="02070309020205020404" pitchFamily="49" charset="0"/>
                <a:cs typeface="Courier New" panose="02070309020205020404" pitchFamily="49" charset="0"/>
              </a:rPr>
              <a:t>)</a:t>
            </a:r>
            <a:endParaRPr lang="ru-RU" dirty="0">
              <a:solidFill>
                <a:schemeClr val="tx1"/>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ACA1BDCE-7888-4E5F-AD45-0D37F8ED334C}"/>
              </a:ext>
            </a:extLst>
          </p:cNvPr>
          <p:cNvSpPr txBox="1"/>
          <p:nvPr/>
        </p:nvSpPr>
        <p:spPr>
          <a:xfrm>
            <a:off x="3487215" y="4106281"/>
            <a:ext cx="7015062" cy="830997"/>
          </a:xfrm>
          <a:prstGeom prst="rect">
            <a:avLst/>
          </a:prstGeom>
          <a:noFill/>
        </p:spPr>
        <p:txBody>
          <a:bodyPr wrap="none" rtlCol="0">
            <a:spAutoFit/>
          </a:bodyPr>
          <a:lstStyle/>
          <a:p>
            <a:r>
              <a:rPr lang="ru-RU" sz="1600" dirty="0"/>
              <a:t>Другой поток может уведомить об изменении 1 и более других потоков</a:t>
            </a:r>
          </a:p>
          <a:p>
            <a:endParaRPr lang="ru-RU" sz="1600" dirty="0"/>
          </a:p>
          <a:p>
            <a:pPr algn="ctr"/>
            <a:r>
              <a:rPr lang="ru-RU" sz="1600" dirty="0" err="1">
                <a:latin typeface="Courier New" panose="02070309020205020404" pitchFamily="49" charset="0"/>
                <a:cs typeface="Courier New" panose="02070309020205020404" pitchFamily="49" charset="0"/>
              </a:rPr>
              <a:t>futex</a:t>
            </a:r>
            <a:r>
              <a:rPr lang="ru-RU" sz="1600" dirty="0">
                <a:latin typeface="Courier New" panose="02070309020205020404" pitchFamily="49" charset="0"/>
                <a:cs typeface="Courier New" panose="02070309020205020404" pitchFamily="49" charset="0"/>
              </a:rPr>
              <a:t>(&amp;</a:t>
            </a:r>
            <a:r>
              <a:rPr lang="ru-RU" sz="1600" dirty="0" err="1">
                <a:latin typeface="Courier New" panose="02070309020205020404" pitchFamily="49" charset="0"/>
                <a:cs typeface="Courier New" panose="02070309020205020404" pitchFamily="49" charset="0"/>
              </a:rPr>
              <a:t>value</a:t>
            </a:r>
            <a:r>
              <a:rPr lang="ru-RU" sz="1600" dirty="0">
                <a:latin typeface="Courier New" panose="02070309020205020404" pitchFamily="49" charset="0"/>
                <a:cs typeface="Courier New" panose="02070309020205020404" pitchFamily="49" charset="0"/>
              </a:rPr>
              <a:t>, FUTEX_WAKE, </a:t>
            </a:r>
            <a:r>
              <a:rPr lang="ru-RU" sz="1600" dirty="0" err="1">
                <a:latin typeface="Courier New" panose="02070309020205020404" pitchFamily="49" charset="0"/>
                <a:cs typeface="Courier New" panose="02070309020205020404" pitchFamily="49" charset="0"/>
              </a:rPr>
              <a:t>n_to_wake</a:t>
            </a:r>
            <a:r>
              <a:rPr lang="ru-RU"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52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C171F2-CB0C-4A7E-AD86-58B89CD979C6}"/>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A9DCF0F8-48B0-4BB4-AA59-CE1985CA5F5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31</a:t>
            </a:fld>
            <a:endParaRPr/>
          </a:p>
        </p:txBody>
      </p:sp>
      <p:pic>
        <p:nvPicPr>
          <p:cNvPr id="6" name="Picture 5">
            <a:extLst>
              <a:ext uri="{FF2B5EF4-FFF2-40B4-BE49-F238E27FC236}">
                <a16:creationId xmlns:a16="http://schemas.microsoft.com/office/drawing/2014/main" id="{1521DDA1-8777-4D23-9C1F-C0284BEA0215}"/>
              </a:ext>
            </a:extLst>
          </p:cNvPr>
          <p:cNvPicPr>
            <a:picLocks noChangeAspect="1"/>
          </p:cNvPicPr>
          <p:nvPr/>
        </p:nvPicPr>
        <p:blipFill>
          <a:blip r:embed="rId3"/>
          <a:stretch>
            <a:fillRect/>
          </a:stretch>
        </p:blipFill>
        <p:spPr>
          <a:xfrm>
            <a:off x="2656313" y="1589795"/>
            <a:ext cx="5935702" cy="1515667"/>
          </a:xfrm>
          <a:prstGeom prst="rect">
            <a:avLst/>
          </a:prstGeom>
        </p:spPr>
      </p:pic>
      <p:pic>
        <p:nvPicPr>
          <p:cNvPr id="8" name="Picture 7">
            <a:extLst>
              <a:ext uri="{FF2B5EF4-FFF2-40B4-BE49-F238E27FC236}">
                <a16:creationId xmlns:a16="http://schemas.microsoft.com/office/drawing/2014/main" id="{F53A194E-DAD5-4015-BB23-C10B60DF0E1B}"/>
              </a:ext>
            </a:extLst>
          </p:cNvPr>
          <p:cNvPicPr>
            <a:picLocks noChangeAspect="1"/>
          </p:cNvPicPr>
          <p:nvPr/>
        </p:nvPicPr>
        <p:blipFill>
          <a:blip r:embed="rId4"/>
          <a:stretch>
            <a:fillRect/>
          </a:stretch>
        </p:blipFill>
        <p:spPr>
          <a:xfrm>
            <a:off x="3122109" y="3083117"/>
            <a:ext cx="1926629" cy="669422"/>
          </a:xfrm>
          <a:prstGeom prst="rect">
            <a:avLst/>
          </a:prstGeom>
        </p:spPr>
      </p:pic>
      <p:pic>
        <p:nvPicPr>
          <p:cNvPr id="10" name="Picture 9">
            <a:extLst>
              <a:ext uri="{FF2B5EF4-FFF2-40B4-BE49-F238E27FC236}">
                <a16:creationId xmlns:a16="http://schemas.microsoft.com/office/drawing/2014/main" id="{7B478F4E-9F1A-4E61-A832-A1FCC403FDD9}"/>
              </a:ext>
            </a:extLst>
          </p:cNvPr>
          <p:cNvPicPr>
            <a:picLocks noChangeAspect="1"/>
          </p:cNvPicPr>
          <p:nvPr/>
        </p:nvPicPr>
        <p:blipFill>
          <a:blip r:embed="rId5"/>
          <a:stretch>
            <a:fillRect/>
          </a:stretch>
        </p:blipFill>
        <p:spPr>
          <a:xfrm>
            <a:off x="5710818" y="2561173"/>
            <a:ext cx="3757961" cy="2088588"/>
          </a:xfrm>
          <a:prstGeom prst="rect">
            <a:avLst/>
          </a:prstGeom>
        </p:spPr>
      </p:pic>
      <p:pic>
        <p:nvPicPr>
          <p:cNvPr id="12" name="Picture 11">
            <a:extLst>
              <a:ext uri="{FF2B5EF4-FFF2-40B4-BE49-F238E27FC236}">
                <a16:creationId xmlns:a16="http://schemas.microsoft.com/office/drawing/2014/main" id="{36F5563C-F53A-47D2-8DBA-109FAE04DDCA}"/>
              </a:ext>
            </a:extLst>
          </p:cNvPr>
          <p:cNvPicPr>
            <a:picLocks noChangeAspect="1"/>
          </p:cNvPicPr>
          <p:nvPr/>
        </p:nvPicPr>
        <p:blipFill>
          <a:blip r:embed="rId6"/>
          <a:stretch>
            <a:fillRect/>
          </a:stretch>
        </p:blipFill>
        <p:spPr>
          <a:xfrm>
            <a:off x="3122109" y="3483715"/>
            <a:ext cx="3151182" cy="1623544"/>
          </a:xfrm>
          <a:prstGeom prst="rect">
            <a:avLst/>
          </a:prstGeom>
        </p:spPr>
      </p:pic>
    </p:spTree>
    <p:extLst>
      <p:ext uri="{BB962C8B-B14F-4D97-AF65-F5344CB8AC3E}">
        <p14:creationId xmlns:p14="http://schemas.microsoft.com/office/powerpoint/2010/main" val="25010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C171F2-CB0C-4A7E-AD86-58B89CD979C6}"/>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A9DCF0F8-48B0-4BB4-AA59-CE1985CA5F5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32</a:t>
            </a:fld>
            <a:endParaRPr/>
          </a:p>
        </p:txBody>
      </p:sp>
      <p:pic>
        <p:nvPicPr>
          <p:cNvPr id="6" name="Picture 5">
            <a:extLst>
              <a:ext uri="{FF2B5EF4-FFF2-40B4-BE49-F238E27FC236}">
                <a16:creationId xmlns:a16="http://schemas.microsoft.com/office/drawing/2014/main" id="{61F1AADB-6003-4D1A-B4E3-781F128DEA31}"/>
              </a:ext>
            </a:extLst>
          </p:cNvPr>
          <p:cNvPicPr>
            <a:picLocks noChangeAspect="1"/>
          </p:cNvPicPr>
          <p:nvPr/>
        </p:nvPicPr>
        <p:blipFill>
          <a:blip r:embed="rId3"/>
          <a:stretch>
            <a:fillRect/>
          </a:stretch>
        </p:blipFill>
        <p:spPr>
          <a:xfrm>
            <a:off x="982569" y="1472377"/>
            <a:ext cx="5170691" cy="4523446"/>
          </a:xfrm>
          <a:prstGeom prst="rect">
            <a:avLst/>
          </a:prstGeom>
        </p:spPr>
      </p:pic>
      <p:sp>
        <p:nvSpPr>
          <p:cNvPr id="7" name="TextBox 6">
            <a:hlinkClick r:id="rId4"/>
            <a:extLst>
              <a:ext uri="{FF2B5EF4-FFF2-40B4-BE49-F238E27FC236}">
                <a16:creationId xmlns:a16="http://schemas.microsoft.com/office/drawing/2014/main" id="{1D2CEB4A-F187-463D-AFF3-B33B63EE5A04}"/>
              </a:ext>
            </a:extLst>
          </p:cNvPr>
          <p:cNvSpPr txBox="1"/>
          <p:nvPr/>
        </p:nvSpPr>
        <p:spPr>
          <a:xfrm>
            <a:off x="9155151" y="6179690"/>
            <a:ext cx="1755609" cy="307777"/>
          </a:xfrm>
          <a:prstGeom prst="rect">
            <a:avLst/>
          </a:prstGeom>
          <a:noFill/>
        </p:spPr>
        <p:txBody>
          <a:bodyPr wrap="none" rtlCol="0">
            <a:spAutoFit/>
          </a:bodyPr>
          <a:lstStyle/>
          <a:p>
            <a:r>
              <a:rPr lang="en-US" dirty="0">
                <a:hlinkClick r:id="rId5"/>
              </a:rPr>
              <a:t>6_threads/8_futex.c</a:t>
            </a:r>
            <a:endParaRPr lang="ru-RU" dirty="0"/>
          </a:p>
        </p:txBody>
      </p:sp>
      <p:sp>
        <p:nvSpPr>
          <p:cNvPr id="8" name="Speech Bubble: Rectangle 7">
            <a:extLst>
              <a:ext uri="{FF2B5EF4-FFF2-40B4-BE49-F238E27FC236}">
                <a16:creationId xmlns:a16="http://schemas.microsoft.com/office/drawing/2014/main" id="{B4C55D75-284B-48E7-8271-91B4376430E0}"/>
              </a:ext>
            </a:extLst>
          </p:cNvPr>
          <p:cNvSpPr/>
          <p:nvPr/>
        </p:nvSpPr>
        <p:spPr>
          <a:xfrm>
            <a:off x="4441902" y="2227127"/>
            <a:ext cx="4479074" cy="712052"/>
          </a:xfrm>
          <a:prstGeom prst="wedgeRectCallout">
            <a:avLst>
              <a:gd name="adj1" fmla="val -89931"/>
              <a:gd name="adj2" fmla="val -581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Библиотечной обертки нет - нужно звать </a:t>
            </a:r>
            <a:r>
              <a:rPr lang="ru-RU" dirty="0" err="1">
                <a:solidFill>
                  <a:schemeClr val="tx1"/>
                </a:solidFill>
              </a:rPr>
              <a:t>syscall</a:t>
            </a:r>
            <a:r>
              <a:rPr lang="ru-RU" dirty="0">
                <a:solidFill>
                  <a:schemeClr val="tx1"/>
                </a:solidFill>
              </a:rPr>
              <a:t> напрямую</a:t>
            </a:r>
            <a:endParaRPr lang="ru-RU" dirty="0">
              <a:solidFill>
                <a:schemeClr val="tx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CDC60C3E-5446-4172-AF78-77C087594F74}"/>
              </a:ext>
            </a:extLst>
          </p:cNvPr>
          <p:cNvSpPr txBox="1"/>
          <p:nvPr/>
        </p:nvSpPr>
        <p:spPr>
          <a:xfrm>
            <a:off x="4680414" y="4845204"/>
            <a:ext cx="5873724" cy="307777"/>
          </a:xfrm>
          <a:prstGeom prst="rect">
            <a:avLst/>
          </a:prstGeom>
          <a:noFill/>
        </p:spPr>
        <p:txBody>
          <a:bodyPr wrap="none" rtlCol="0">
            <a:spAutoFit/>
          </a:bodyPr>
          <a:lstStyle/>
          <a:p>
            <a:r>
              <a:rPr lang="ru-RU"/>
              <a:t>Будем хранить всего два значения - 0 и 1, как "свободно" и "занято"</a:t>
            </a:r>
            <a:endParaRPr lang="ru-RU" dirty="0"/>
          </a:p>
        </p:txBody>
      </p:sp>
      <p:sp>
        <p:nvSpPr>
          <p:cNvPr id="10" name="Rectangle 9">
            <a:extLst>
              <a:ext uri="{FF2B5EF4-FFF2-40B4-BE49-F238E27FC236}">
                <a16:creationId xmlns:a16="http://schemas.microsoft.com/office/drawing/2014/main" id="{C84BEF59-2EAD-4870-8EB3-41FAF20067E3}"/>
              </a:ext>
            </a:extLst>
          </p:cNvPr>
          <p:cNvSpPr/>
          <p:nvPr/>
        </p:nvSpPr>
        <p:spPr>
          <a:xfrm>
            <a:off x="5178995" y="4203290"/>
            <a:ext cx="229346" cy="402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AB6EC969-DE97-479D-8D38-D237C06C09BC}"/>
              </a:ext>
            </a:extLst>
          </p:cNvPr>
          <p:cNvSpPr/>
          <p:nvPr/>
        </p:nvSpPr>
        <p:spPr>
          <a:xfrm>
            <a:off x="4680414" y="5364061"/>
            <a:ext cx="229346" cy="402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Speech Bubble: Rectangle 11">
            <a:extLst>
              <a:ext uri="{FF2B5EF4-FFF2-40B4-BE49-F238E27FC236}">
                <a16:creationId xmlns:a16="http://schemas.microsoft.com/office/drawing/2014/main" id="{CA1965F8-178B-4A55-AC00-52DBDAE6E330}"/>
              </a:ext>
            </a:extLst>
          </p:cNvPr>
          <p:cNvSpPr/>
          <p:nvPr/>
        </p:nvSpPr>
        <p:spPr>
          <a:xfrm>
            <a:off x="4909760" y="3553774"/>
            <a:ext cx="4479074" cy="492188"/>
          </a:xfrm>
          <a:prstGeom prst="wedgeRectCallout">
            <a:avLst>
              <a:gd name="adj1" fmla="val -59931"/>
              <a:gd name="adj2" fmla="val 982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tx1"/>
                </a:solidFill>
              </a:rPr>
              <a:t>Futex</a:t>
            </a:r>
            <a:r>
              <a:rPr lang="ru-RU" dirty="0">
                <a:solidFill>
                  <a:schemeClr val="tx1"/>
                </a:solidFill>
              </a:rPr>
              <a:t> сам значение не меняет - это нужно делать руками, причем атомарно</a:t>
            </a:r>
            <a:endParaRPr lang="ru-RU" dirty="0">
              <a:solidFill>
                <a:schemeClr val="tx1"/>
              </a:solidFill>
              <a:latin typeface="Courier New" panose="02070309020205020404" pitchFamily="49" charset="0"/>
              <a:cs typeface="Courier New" panose="02070309020205020404" pitchFamily="49" charset="0"/>
            </a:endParaRPr>
          </a:p>
        </p:txBody>
      </p:sp>
      <p:sp>
        <p:nvSpPr>
          <p:cNvPr id="13" name="Speech Bubble: Rectangle 12">
            <a:extLst>
              <a:ext uri="{FF2B5EF4-FFF2-40B4-BE49-F238E27FC236}">
                <a16:creationId xmlns:a16="http://schemas.microsoft.com/office/drawing/2014/main" id="{ABCF3AA3-6AAF-42CE-B084-5E7A0253B7F2}"/>
              </a:ext>
            </a:extLst>
          </p:cNvPr>
          <p:cNvSpPr/>
          <p:nvPr/>
        </p:nvSpPr>
        <p:spPr>
          <a:xfrm>
            <a:off x="5742384" y="4497632"/>
            <a:ext cx="4479074" cy="307777"/>
          </a:xfrm>
          <a:prstGeom prst="wedgeRectCallout">
            <a:avLst>
              <a:gd name="adj1" fmla="val -85699"/>
              <a:gd name="adj2" fmla="val -397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cs typeface="Courier New" panose="02070309020205020404" pitchFamily="49" charset="0"/>
              </a:rPr>
              <a:t>FAST</a:t>
            </a:r>
            <a:r>
              <a:rPr lang="en-US" dirty="0">
                <a:solidFill>
                  <a:schemeClr val="tx1"/>
                </a:solidFill>
                <a:cs typeface="Courier New" panose="02070309020205020404" pitchFamily="49" charset="0"/>
              </a:rPr>
              <a:t> User-space Mutex – </a:t>
            </a:r>
            <a:r>
              <a:rPr lang="ru-RU" dirty="0">
                <a:solidFill>
                  <a:schemeClr val="tx1"/>
                </a:solidFill>
                <a:cs typeface="Courier New" panose="02070309020205020404" pitchFamily="49" charset="0"/>
              </a:rPr>
              <a:t>первая попытка не в ядре</a:t>
            </a:r>
          </a:p>
        </p:txBody>
      </p:sp>
      <p:sp>
        <p:nvSpPr>
          <p:cNvPr id="16" name="Speech Bubble: Rectangle 15">
            <a:extLst>
              <a:ext uri="{FF2B5EF4-FFF2-40B4-BE49-F238E27FC236}">
                <a16:creationId xmlns:a16="http://schemas.microsoft.com/office/drawing/2014/main" id="{AD80228B-C80C-4138-9D61-2CAF016FCE21}"/>
              </a:ext>
            </a:extLst>
          </p:cNvPr>
          <p:cNvSpPr/>
          <p:nvPr/>
        </p:nvSpPr>
        <p:spPr>
          <a:xfrm>
            <a:off x="3469456" y="6168846"/>
            <a:ext cx="2272928" cy="307777"/>
          </a:xfrm>
          <a:prstGeom prst="wedgeRectCallout">
            <a:avLst>
              <a:gd name="adj1" fmla="val -48241"/>
              <a:gd name="adj2" fmla="val -1882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cs typeface="Courier New" panose="02070309020205020404" pitchFamily="49" charset="0"/>
              </a:rPr>
              <a:t>Разблокировать так же</a:t>
            </a:r>
          </a:p>
        </p:txBody>
      </p:sp>
    </p:spTree>
    <p:extLst>
      <p:ext uri="{BB962C8B-B14F-4D97-AF65-F5344CB8AC3E}">
        <p14:creationId xmlns:p14="http://schemas.microsoft.com/office/powerpoint/2010/main" val="84166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animBg="1"/>
      <p:bldP spid="13"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C171F2-CB0C-4A7E-AD86-58B89CD979C6}"/>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A9DCF0F8-48B0-4BB4-AA59-CE1985CA5F51}"/>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33</a:t>
            </a:fld>
            <a:endParaRPr/>
          </a:p>
        </p:txBody>
      </p:sp>
      <p:sp>
        <p:nvSpPr>
          <p:cNvPr id="5" name="TextBox 4">
            <a:hlinkClick r:id="rId2"/>
            <a:extLst>
              <a:ext uri="{FF2B5EF4-FFF2-40B4-BE49-F238E27FC236}">
                <a16:creationId xmlns:a16="http://schemas.microsoft.com/office/drawing/2014/main" id="{452D7BA1-164C-4597-A133-A3BD2F2C4237}"/>
              </a:ext>
            </a:extLst>
          </p:cNvPr>
          <p:cNvSpPr txBox="1"/>
          <p:nvPr/>
        </p:nvSpPr>
        <p:spPr>
          <a:xfrm>
            <a:off x="9155151" y="6179690"/>
            <a:ext cx="1755609" cy="307777"/>
          </a:xfrm>
          <a:prstGeom prst="rect">
            <a:avLst/>
          </a:prstGeom>
          <a:noFill/>
        </p:spPr>
        <p:txBody>
          <a:bodyPr wrap="none" rtlCol="0">
            <a:spAutoFit/>
          </a:bodyPr>
          <a:lstStyle/>
          <a:p>
            <a:r>
              <a:rPr lang="en-US" dirty="0">
                <a:hlinkClick r:id="rId3"/>
              </a:rPr>
              <a:t>6_threads/8_futex.c</a:t>
            </a:r>
            <a:endParaRPr lang="ru-RU" dirty="0"/>
          </a:p>
        </p:txBody>
      </p:sp>
      <p:pic>
        <p:nvPicPr>
          <p:cNvPr id="7" name="Picture 6">
            <a:extLst>
              <a:ext uri="{FF2B5EF4-FFF2-40B4-BE49-F238E27FC236}">
                <a16:creationId xmlns:a16="http://schemas.microsoft.com/office/drawing/2014/main" id="{9704F89C-99D5-4B30-A786-AC1B327B9059}"/>
              </a:ext>
            </a:extLst>
          </p:cNvPr>
          <p:cNvPicPr>
            <a:picLocks noChangeAspect="1"/>
          </p:cNvPicPr>
          <p:nvPr/>
        </p:nvPicPr>
        <p:blipFill>
          <a:blip r:embed="rId4"/>
          <a:stretch>
            <a:fillRect/>
          </a:stretch>
        </p:blipFill>
        <p:spPr>
          <a:xfrm>
            <a:off x="982569" y="1487690"/>
            <a:ext cx="4518657" cy="4816843"/>
          </a:xfrm>
          <a:prstGeom prst="rect">
            <a:avLst/>
          </a:prstGeom>
        </p:spPr>
      </p:pic>
      <p:pic>
        <p:nvPicPr>
          <p:cNvPr id="9" name="Picture 8">
            <a:extLst>
              <a:ext uri="{FF2B5EF4-FFF2-40B4-BE49-F238E27FC236}">
                <a16:creationId xmlns:a16="http://schemas.microsoft.com/office/drawing/2014/main" id="{C4D7CA65-FB3C-48DC-AFC9-03B6CFB6B656}"/>
              </a:ext>
            </a:extLst>
          </p:cNvPr>
          <p:cNvPicPr>
            <a:picLocks noChangeAspect="1"/>
          </p:cNvPicPr>
          <p:nvPr/>
        </p:nvPicPr>
        <p:blipFill>
          <a:blip r:embed="rId5"/>
          <a:stretch>
            <a:fillRect/>
          </a:stretch>
        </p:blipFill>
        <p:spPr>
          <a:xfrm>
            <a:off x="6267937" y="1299117"/>
            <a:ext cx="3343275" cy="2286000"/>
          </a:xfrm>
          <a:prstGeom prst="rect">
            <a:avLst/>
          </a:prstGeom>
        </p:spPr>
      </p:pic>
    </p:spTree>
    <p:extLst>
      <p:ext uri="{BB962C8B-B14F-4D97-AF65-F5344CB8AC3E}">
        <p14:creationId xmlns:p14="http://schemas.microsoft.com/office/powerpoint/2010/main" val="215575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err="1"/>
              <a:t>Futex</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34</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845103" cy="307777"/>
          </a:xfrm>
          <a:prstGeom prst="rect">
            <a:avLst/>
          </a:prstGeom>
        </p:spPr>
        <p:txBody>
          <a:bodyPr wrap="none">
            <a:spAutoFit/>
          </a:bodyPr>
          <a:lstStyle/>
          <a:p>
            <a:r>
              <a:rPr lang="ru-RU" dirty="0">
                <a:latin typeface="Open Sans"/>
              </a:rPr>
              <a:t>2 балла</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3121554" y="3325647"/>
            <a:ext cx="6309947" cy="523220"/>
          </a:xfrm>
          <a:prstGeom prst="rect">
            <a:avLst/>
          </a:prstGeom>
          <a:noFill/>
        </p:spPr>
        <p:txBody>
          <a:bodyPr wrap="square" rtlCol="0">
            <a:spAutoFit/>
          </a:bodyPr>
          <a:lstStyle/>
          <a:p>
            <a:pPr fontAlgn="base"/>
            <a:r>
              <a:rPr lang="ru-RU" dirty="0"/>
              <a:t>Защитить весь </a:t>
            </a:r>
            <a:r>
              <a:rPr lang="ru-RU" dirty="0" err="1"/>
              <a:t>futex</a:t>
            </a:r>
            <a:r>
              <a:rPr lang="ru-RU" dirty="0"/>
              <a:t> </a:t>
            </a:r>
            <a:r>
              <a:rPr lang="ru-RU" dirty="0" err="1"/>
              <a:t>спинлоком</a:t>
            </a:r>
            <a:r>
              <a:rPr lang="ru-RU" dirty="0"/>
              <a:t>, и добавить счетчик ждущих. Если он 0 на </a:t>
            </a:r>
            <a:r>
              <a:rPr lang="ru-RU" dirty="0" err="1"/>
              <a:t>unlock</a:t>
            </a:r>
            <a:r>
              <a:rPr lang="ru-RU" dirty="0"/>
              <a:t>, то не делать </a:t>
            </a:r>
            <a:r>
              <a:rPr lang="ru-RU" dirty="0" err="1"/>
              <a:t>futex_wake</a:t>
            </a:r>
            <a:r>
              <a:rPr lang="ru-RU" dirty="0"/>
              <a:t>().</a:t>
            </a:r>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1384995"/>
          </a:xfrm>
          <a:prstGeom prst="rect">
            <a:avLst/>
          </a:prstGeom>
        </p:spPr>
        <p:txBody>
          <a:bodyPr wrap="square">
            <a:spAutoFit/>
          </a:bodyPr>
          <a:lstStyle/>
          <a:p>
            <a:pPr algn="ctr"/>
            <a:r>
              <a:rPr lang="ru-RU" sz="2800" dirty="0">
                <a:latin typeface="Open Sans"/>
              </a:rPr>
              <a:t>Как можно избежать </a:t>
            </a:r>
            <a:r>
              <a:rPr lang="ru-RU" sz="2800" dirty="0" err="1">
                <a:latin typeface="Open Sans"/>
              </a:rPr>
              <a:t>futex_wake</a:t>
            </a:r>
            <a:r>
              <a:rPr lang="ru-RU" sz="2800" dirty="0">
                <a:latin typeface="Open Sans"/>
              </a:rPr>
              <a:t>() в </a:t>
            </a:r>
            <a:r>
              <a:rPr lang="ru-RU" sz="2800" dirty="0" err="1">
                <a:latin typeface="Open Sans"/>
              </a:rPr>
              <a:t>unlock</a:t>
            </a:r>
            <a:r>
              <a:rPr lang="ru-RU" sz="2800" dirty="0">
                <a:latin typeface="Open Sans"/>
              </a:rPr>
              <a:t>(), если никто не ждет на </a:t>
            </a:r>
            <a:r>
              <a:rPr lang="ru-RU" sz="2800" dirty="0" err="1">
                <a:latin typeface="Open Sans"/>
              </a:rPr>
              <a:t>futex_wait</a:t>
            </a:r>
            <a:r>
              <a:rPr lang="ru-RU" sz="2800" dirty="0">
                <a:latin typeface="Open Sans"/>
              </a:rPr>
              <a:t>()?</a:t>
            </a:r>
            <a:endParaRPr lang="ru-RU" sz="2800" dirty="0"/>
          </a:p>
        </p:txBody>
      </p:sp>
      <p:pic>
        <p:nvPicPr>
          <p:cNvPr id="5" name="Picture 4">
            <a:extLst>
              <a:ext uri="{FF2B5EF4-FFF2-40B4-BE49-F238E27FC236}">
                <a16:creationId xmlns:a16="http://schemas.microsoft.com/office/drawing/2014/main" id="{F8C738FC-AA00-41CD-8D48-0599086E9EAC}"/>
              </a:ext>
            </a:extLst>
          </p:cNvPr>
          <p:cNvPicPr>
            <a:picLocks noChangeAspect="1"/>
          </p:cNvPicPr>
          <p:nvPr/>
        </p:nvPicPr>
        <p:blipFill>
          <a:blip r:embed="rId5"/>
          <a:stretch>
            <a:fillRect/>
          </a:stretch>
        </p:blipFill>
        <p:spPr>
          <a:xfrm>
            <a:off x="3244752" y="4157934"/>
            <a:ext cx="5201928" cy="2224172"/>
          </a:xfrm>
          <a:prstGeom prst="rect">
            <a:avLst/>
          </a:prstGeom>
        </p:spPr>
      </p:pic>
    </p:spTree>
    <p:extLst>
      <p:ext uri="{BB962C8B-B14F-4D97-AF65-F5344CB8AC3E}">
        <p14:creationId xmlns:p14="http://schemas.microsoft.com/office/powerpoint/2010/main" val="121322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F324B9-6B6F-4581-B670-C1A1CA83D687}"/>
              </a:ext>
            </a:extLst>
          </p:cNvPr>
          <p:cNvSpPr>
            <a:spLocks noGrp="1"/>
          </p:cNvSpPr>
          <p:nvPr>
            <p:ph type="body" idx="2"/>
          </p:nvPr>
        </p:nvSpPr>
        <p:spPr/>
        <p:txBody>
          <a:bodyPr/>
          <a:lstStyle/>
          <a:p>
            <a:pPr marL="25400" indent="0">
              <a:buNone/>
            </a:pPr>
            <a:r>
              <a:rPr lang="ru-RU" dirty="0"/>
              <a:t>Барьеры памяти</a:t>
            </a:r>
          </a:p>
        </p:txBody>
      </p:sp>
      <p:sp>
        <p:nvSpPr>
          <p:cNvPr id="4" name="Slide Number Placeholder 3">
            <a:extLst>
              <a:ext uri="{FF2B5EF4-FFF2-40B4-BE49-F238E27FC236}">
                <a16:creationId xmlns:a16="http://schemas.microsoft.com/office/drawing/2014/main" id="{B4601E51-E46B-473C-B884-48AF62F503AF}"/>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35</a:t>
            </a:fld>
            <a:endParaRPr/>
          </a:p>
        </p:txBody>
      </p:sp>
      <p:pic>
        <p:nvPicPr>
          <p:cNvPr id="6" name="Picture 5">
            <a:extLst>
              <a:ext uri="{FF2B5EF4-FFF2-40B4-BE49-F238E27FC236}">
                <a16:creationId xmlns:a16="http://schemas.microsoft.com/office/drawing/2014/main" id="{8F506135-49B5-48AD-9C24-74599FF01FEE}"/>
              </a:ext>
            </a:extLst>
          </p:cNvPr>
          <p:cNvPicPr>
            <a:picLocks noChangeAspect="1"/>
          </p:cNvPicPr>
          <p:nvPr/>
        </p:nvPicPr>
        <p:blipFill>
          <a:blip r:embed="rId3"/>
          <a:stretch>
            <a:fillRect/>
          </a:stretch>
        </p:blipFill>
        <p:spPr>
          <a:xfrm>
            <a:off x="3117810" y="1839519"/>
            <a:ext cx="5368267" cy="4173660"/>
          </a:xfrm>
          <a:prstGeom prst="rect">
            <a:avLst/>
          </a:prstGeom>
        </p:spPr>
      </p:pic>
    </p:spTree>
    <p:extLst>
      <p:ext uri="{BB962C8B-B14F-4D97-AF65-F5344CB8AC3E}">
        <p14:creationId xmlns:p14="http://schemas.microsoft.com/office/powerpoint/2010/main" val="256412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Простая ошибка</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36</a:t>
            </a:fld>
            <a:endParaRPr/>
          </a:p>
        </p:txBody>
      </p:sp>
      <p:pic>
        <p:nvPicPr>
          <p:cNvPr id="6" name="Picture 5">
            <a:extLst>
              <a:ext uri="{FF2B5EF4-FFF2-40B4-BE49-F238E27FC236}">
                <a16:creationId xmlns:a16="http://schemas.microsoft.com/office/drawing/2014/main" id="{6A6267EF-7747-4A99-9EC7-AAA8E9E7F482}"/>
              </a:ext>
            </a:extLst>
          </p:cNvPr>
          <p:cNvPicPr>
            <a:picLocks noChangeAspect="1"/>
          </p:cNvPicPr>
          <p:nvPr/>
        </p:nvPicPr>
        <p:blipFill>
          <a:blip r:embed="rId3"/>
          <a:stretch>
            <a:fillRect/>
          </a:stretch>
        </p:blipFill>
        <p:spPr>
          <a:xfrm>
            <a:off x="2782810" y="1955893"/>
            <a:ext cx="5831508" cy="4350934"/>
          </a:xfrm>
          <a:prstGeom prst="rect">
            <a:avLst/>
          </a:prstGeom>
        </p:spPr>
      </p:pic>
    </p:spTree>
    <p:extLst>
      <p:ext uri="{BB962C8B-B14F-4D97-AF65-F5344CB8AC3E}">
        <p14:creationId xmlns:p14="http://schemas.microsoft.com/office/powerpoint/2010/main" val="73074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Сложная ошибка</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37</a:t>
            </a:fld>
            <a:endParaRPr/>
          </a:p>
        </p:txBody>
      </p:sp>
      <p:pic>
        <p:nvPicPr>
          <p:cNvPr id="5" name="Picture 4">
            <a:extLst>
              <a:ext uri="{FF2B5EF4-FFF2-40B4-BE49-F238E27FC236}">
                <a16:creationId xmlns:a16="http://schemas.microsoft.com/office/drawing/2014/main" id="{5C010904-E564-4A09-997C-03EA158400EA}"/>
              </a:ext>
            </a:extLst>
          </p:cNvPr>
          <p:cNvPicPr>
            <a:picLocks noChangeAspect="1"/>
          </p:cNvPicPr>
          <p:nvPr/>
        </p:nvPicPr>
        <p:blipFill>
          <a:blip r:embed="rId3"/>
          <a:stretch>
            <a:fillRect/>
          </a:stretch>
        </p:blipFill>
        <p:spPr>
          <a:xfrm>
            <a:off x="3357098" y="1658977"/>
            <a:ext cx="4426454" cy="1252900"/>
          </a:xfrm>
          <a:prstGeom prst="rect">
            <a:avLst/>
          </a:prstGeom>
        </p:spPr>
      </p:pic>
      <p:pic>
        <p:nvPicPr>
          <p:cNvPr id="8" name="Picture 7">
            <a:extLst>
              <a:ext uri="{FF2B5EF4-FFF2-40B4-BE49-F238E27FC236}">
                <a16:creationId xmlns:a16="http://schemas.microsoft.com/office/drawing/2014/main" id="{5796DC74-0D02-440C-9346-4BCD326B666E}"/>
              </a:ext>
            </a:extLst>
          </p:cNvPr>
          <p:cNvPicPr>
            <a:picLocks noChangeAspect="1"/>
          </p:cNvPicPr>
          <p:nvPr/>
        </p:nvPicPr>
        <p:blipFill>
          <a:blip r:embed="rId4"/>
          <a:stretch>
            <a:fillRect/>
          </a:stretch>
        </p:blipFill>
        <p:spPr>
          <a:xfrm>
            <a:off x="2891766" y="3060299"/>
            <a:ext cx="5572125" cy="885825"/>
          </a:xfrm>
          <a:prstGeom prst="rect">
            <a:avLst/>
          </a:prstGeom>
        </p:spPr>
      </p:pic>
      <p:pic>
        <p:nvPicPr>
          <p:cNvPr id="10" name="Picture 9">
            <a:extLst>
              <a:ext uri="{FF2B5EF4-FFF2-40B4-BE49-F238E27FC236}">
                <a16:creationId xmlns:a16="http://schemas.microsoft.com/office/drawing/2014/main" id="{6E972D8B-EB37-41ED-B9E3-E2AC7DDABDDA}"/>
              </a:ext>
            </a:extLst>
          </p:cNvPr>
          <p:cNvPicPr>
            <a:picLocks noChangeAspect="1"/>
          </p:cNvPicPr>
          <p:nvPr/>
        </p:nvPicPr>
        <p:blipFill>
          <a:blip r:embed="rId5"/>
          <a:stretch>
            <a:fillRect/>
          </a:stretch>
        </p:blipFill>
        <p:spPr>
          <a:xfrm>
            <a:off x="2792916" y="2911877"/>
            <a:ext cx="5938489" cy="2985649"/>
          </a:xfrm>
          <a:prstGeom prst="rect">
            <a:avLst/>
          </a:prstGeom>
        </p:spPr>
      </p:pic>
      <p:sp>
        <p:nvSpPr>
          <p:cNvPr id="11" name="TextBox 10">
            <a:hlinkClick r:id="rId6"/>
            <a:extLst>
              <a:ext uri="{FF2B5EF4-FFF2-40B4-BE49-F238E27FC236}">
                <a16:creationId xmlns:a16="http://schemas.microsoft.com/office/drawing/2014/main" id="{7B960016-5F2E-4A08-8C76-9975B5004E1B}"/>
              </a:ext>
            </a:extLst>
          </p:cNvPr>
          <p:cNvSpPr txBox="1"/>
          <p:nvPr/>
        </p:nvSpPr>
        <p:spPr>
          <a:xfrm>
            <a:off x="9155151" y="6179690"/>
            <a:ext cx="2768707" cy="307777"/>
          </a:xfrm>
          <a:prstGeom prst="rect">
            <a:avLst/>
          </a:prstGeom>
          <a:noFill/>
        </p:spPr>
        <p:txBody>
          <a:bodyPr wrap="none" rtlCol="0">
            <a:spAutoFit/>
          </a:bodyPr>
          <a:lstStyle/>
          <a:p>
            <a:r>
              <a:rPr lang="en-US" dirty="0">
                <a:hlinkClick r:id="rId7"/>
              </a:rPr>
              <a:t>6_threads/8</a:t>
            </a:r>
            <a:r>
              <a:rPr lang="ru-RU" dirty="0">
                <a:hlinkClick r:id="rId7"/>
              </a:rPr>
              <a:t>_5_</a:t>
            </a:r>
            <a:r>
              <a:rPr lang="en-US" dirty="0" err="1">
                <a:hlinkClick r:id="rId7"/>
              </a:rPr>
              <a:t>cpu_reordering.c</a:t>
            </a:r>
            <a:endParaRPr lang="ru-RU" dirty="0"/>
          </a:p>
        </p:txBody>
      </p:sp>
    </p:spTree>
    <p:extLst>
      <p:ext uri="{BB962C8B-B14F-4D97-AF65-F5344CB8AC3E}">
        <p14:creationId xmlns:p14="http://schemas.microsoft.com/office/powerpoint/2010/main" val="27334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В теории</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38</a:t>
            </a:fld>
            <a:endParaRPr/>
          </a:p>
        </p:txBody>
      </p:sp>
      <p:pic>
        <p:nvPicPr>
          <p:cNvPr id="6" name="Picture 5">
            <a:extLst>
              <a:ext uri="{FF2B5EF4-FFF2-40B4-BE49-F238E27FC236}">
                <a16:creationId xmlns:a16="http://schemas.microsoft.com/office/drawing/2014/main" id="{048A3211-B6B6-4350-B238-82CB8128F6FB}"/>
              </a:ext>
            </a:extLst>
          </p:cNvPr>
          <p:cNvPicPr>
            <a:picLocks noChangeAspect="1"/>
          </p:cNvPicPr>
          <p:nvPr/>
        </p:nvPicPr>
        <p:blipFill>
          <a:blip r:embed="rId3"/>
          <a:stretch>
            <a:fillRect/>
          </a:stretch>
        </p:blipFill>
        <p:spPr>
          <a:xfrm>
            <a:off x="1713571" y="1625397"/>
            <a:ext cx="8395010" cy="4554293"/>
          </a:xfrm>
          <a:prstGeom prst="rect">
            <a:avLst/>
          </a:prstGeom>
        </p:spPr>
      </p:pic>
    </p:spTree>
    <p:extLst>
      <p:ext uri="{BB962C8B-B14F-4D97-AF65-F5344CB8AC3E}">
        <p14:creationId xmlns:p14="http://schemas.microsoft.com/office/powerpoint/2010/main" val="233690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На практике</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39</a:t>
            </a:fld>
            <a:endParaRPr/>
          </a:p>
        </p:txBody>
      </p:sp>
      <p:pic>
        <p:nvPicPr>
          <p:cNvPr id="5" name="Picture 4">
            <a:extLst>
              <a:ext uri="{FF2B5EF4-FFF2-40B4-BE49-F238E27FC236}">
                <a16:creationId xmlns:a16="http://schemas.microsoft.com/office/drawing/2014/main" id="{78E76039-2F51-4E85-B87D-034E9A65DC63}"/>
              </a:ext>
            </a:extLst>
          </p:cNvPr>
          <p:cNvPicPr>
            <a:picLocks noChangeAspect="1"/>
          </p:cNvPicPr>
          <p:nvPr/>
        </p:nvPicPr>
        <p:blipFill>
          <a:blip r:embed="rId3"/>
          <a:stretch>
            <a:fillRect/>
          </a:stretch>
        </p:blipFill>
        <p:spPr>
          <a:xfrm>
            <a:off x="3249128" y="1524588"/>
            <a:ext cx="5693743" cy="4419024"/>
          </a:xfrm>
          <a:prstGeom prst="rect">
            <a:avLst/>
          </a:prstGeom>
        </p:spPr>
      </p:pic>
    </p:spTree>
    <p:extLst>
      <p:ext uri="{BB962C8B-B14F-4D97-AF65-F5344CB8AC3E}">
        <p14:creationId xmlns:p14="http://schemas.microsoft.com/office/powerpoint/2010/main" val="302409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cabc1c5b11_0_15"/>
          <p:cNvSpPr txBox="1">
            <a:spLocks noGrp="1"/>
          </p:cNvSpPr>
          <p:nvPr>
            <p:ph type="body" idx="1"/>
          </p:nvPr>
        </p:nvSpPr>
        <p:spPr>
          <a:xfrm>
            <a:off x="6510338" y="996950"/>
            <a:ext cx="4698900" cy="4864200"/>
          </a:xfrm>
          <a:prstGeom prst="rect">
            <a:avLst/>
          </a:prstGeom>
          <a:noFill/>
          <a:ln>
            <a:noFill/>
          </a:ln>
        </p:spPr>
        <p:txBody>
          <a:bodyPr spcFirstLastPara="1" wrap="square" lIns="91425" tIns="45700" rIns="91425" bIns="45700" anchor="ctr" anchorCtr="0">
            <a:normAutofit/>
          </a:bodyPr>
          <a:lstStyle/>
          <a:p>
            <a:pPr marL="228600" lvl="0" indent="-273050" algn="l" rtl="0">
              <a:lnSpc>
                <a:spcPct val="90000"/>
              </a:lnSpc>
              <a:spcBef>
                <a:spcPts val="0"/>
              </a:spcBef>
              <a:spcAft>
                <a:spcPts val="0"/>
              </a:spcAft>
              <a:buSzPts val="2500"/>
              <a:buAutoNum type="arabicPeriod"/>
            </a:pPr>
            <a:r>
              <a:rPr lang="en-US" sz="2500" dirty="0"/>
              <a:t> </a:t>
            </a:r>
            <a:r>
              <a:rPr lang="ru-RU" sz="2500" dirty="0"/>
              <a:t>Потоки</a:t>
            </a:r>
            <a:endParaRPr sz="2500" dirty="0"/>
          </a:p>
          <a:p>
            <a:pPr marL="228600" lvl="0" indent="-273050" algn="l" rtl="0">
              <a:lnSpc>
                <a:spcPct val="90000"/>
              </a:lnSpc>
              <a:spcBef>
                <a:spcPts val="1000"/>
              </a:spcBef>
              <a:spcAft>
                <a:spcPts val="0"/>
              </a:spcAft>
              <a:buSzPts val="2500"/>
              <a:buAutoNum type="arabicPeriod"/>
            </a:pPr>
            <a:r>
              <a:rPr lang="ru-RU" sz="2500" dirty="0"/>
              <a:t> Атомарность</a:t>
            </a:r>
            <a:endParaRPr sz="2500" dirty="0"/>
          </a:p>
          <a:p>
            <a:pPr marL="228600" lvl="0" indent="-273050" algn="l" rtl="0">
              <a:lnSpc>
                <a:spcPct val="90000"/>
              </a:lnSpc>
              <a:spcBef>
                <a:spcPts val="1000"/>
              </a:spcBef>
              <a:spcAft>
                <a:spcPts val="0"/>
              </a:spcAft>
              <a:buSzPts val="2500"/>
              <a:buAutoNum type="arabicPeriod"/>
            </a:pPr>
            <a:r>
              <a:rPr lang="en-US" sz="2500" dirty="0"/>
              <a:t> </a:t>
            </a:r>
            <a:r>
              <a:rPr lang="ru-RU" sz="2500" dirty="0"/>
              <a:t>Синхронизация</a:t>
            </a:r>
            <a:endParaRPr sz="2500" dirty="0"/>
          </a:p>
          <a:p>
            <a:pPr marL="228600" lvl="0" indent="-273050" algn="l" rtl="0">
              <a:lnSpc>
                <a:spcPct val="90000"/>
              </a:lnSpc>
              <a:spcBef>
                <a:spcPts val="1000"/>
              </a:spcBef>
              <a:spcAft>
                <a:spcPts val="0"/>
              </a:spcAft>
              <a:buSzPts val="2500"/>
              <a:buAutoNum type="arabicPeriod"/>
            </a:pPr>
            <a:r>
              <a:rPr lang="en-US" sz="2500" dirty="0"/>
              <a:t> </a:t>
            </a:r>
            <a:r>
              <a:rPr lang="en-US" sz="2500" dirty="0" err="1"/>
              <a:t>pthread</a:t>
            </a:r>
            <a:endParaRPr sz="2500" dirty="0"/>
          </a:p>
        </p:txBody>
      </p:sp>
      <p:sp>
        <p:nvSpPr>
          <p:cNvPr id="452" name="Google Shape;452;gcabc1c5b11_0_15"/>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a:t>
            </a:r>
            <a:r>
              <a:rPr lang="en-US" dirty="0"/>
              <a:t>Acquire-Release</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40</a:t>
            </a:fld>
            <a:endParaRPr/>
          </a:p>
        </p:txBody>
      </p:sp>
      <p:pic>
        <p:nvPicPr>
          <p:cNvPr id="6" name="Picture 5">
            <a:extLst>
              <a:ext uri="{FF2B5EF4-FFF2-40B4-BE49-F238E27FC236}">
                <a16:creationId xmlns:a16="http://schemas.microsoft.com/office/drawing/2014/main" id="{ADA81BF4-FB90-4174-8486-4C75E8DB4F70}"/>
              </a:ext>
            </a:extLst>
          </p:cNvPr>
          <p:cNvPicPr>
            <a:picLocks noChangeAspect="1"/>
          </p:cNvPicPr>
          <p:nvPr/>
        </p:nvPicPr>
        <p:blipFill>
          <a:blip r:embed="rId3"/>
          <a:stretch>
            <a:fillRect/>
          </a:stretch>
        </p:blipFill>
        <p:spPr>
          <a:xfrm>
            <a:off x="1199432" y="1717636"/>
            <a:ext cx="9292567" cy="4032926"/>
          </a:xfrm>
          <a:prstGeom prst="rect">
            <a:avLst/>
          </a:prstGeom>
        </p:spPr>
      </p:pic>
    </p:spTree>
    <p:extLst>
      <p:ext uri="{BB962C8B-B14F-4D97-AF65-F5344CB8AC3E}">
        <p14:creationId xmlns:p14="http://schemas.microsoft.com/office/powerpoint/2010/main" val="1238051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Применение</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41</a:t>
            </a:fld>
            <a:endParaRPr/>
          </a:p>
        </p:txBody>
      </p:sp>
      <p:pic>
        <p:nvPicPr>
          <p:cNvPr id="7" name="Picture 6">
            <a:extLst>
              <a:ext uri="{FF2B5EF4-FFF2-40B4-BE49-F238E27FC236}">
                <a16:creationId xmlns:a16="http://schemas.microsoft.com/office/drawing/2014/main" id="{44E78727-C49C-466E-BC41-2D3BADC03544}"/>
              </a:ext>
            </a:extLst>
          </p:cNvPr>
          <p:cNvPicPr>
            <a:picLocks noChangeAspect="1"/>
          </p:cNvPicPr>
          <p:nvPr/>
        </p:nvPicPr>
        <p:blipFill>
          <a:blip r:embed="rId3"/>
          <a:stretch>
            <a:fillRect/>
          </a:stretch>
        </p:blipFill>
        <p:spPr>
          <a:xfrm>
            <a:off x="2026502" y="1612532"/>
            <a:ext cx="7329371" cy="4686495"/>
          </a:xfrm>
          <a:prstGeom prst="rect">
            <a:avLst/>
          </a:prstGeom>
        </p:spPr>
      </p:pic>
    </p:spTree>
    <p:extLst>
      <p:ext uri="{BB962C8B-B14F-4D97-AF65-F5344CB8AC3E}">
        <p14:creationId xmlns:p14="http://schemas.microsoft.com/office/powerpoint/2010/main" val="999175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Барьеры памяти. </a:t>
            </a:r>
            <a:r>
              <a:rPr lang="en-US" dirty="0"/>
              <a:t>Spinlock</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42</a:t>
            </a:fld>
            <a:endParaRPr/>
          </a:p>
        </p:txBody>
      </p:sp>
      <p:sp>
        <p:nvSpPr>
          <p:cNvPr id="5" name="TextBox 4">
            <a:hlinkClick r:id="rId3"/>
            <a:extLst>
              <a:ext uri="{FF2B5EF4-FFF2-40B4-BE49-F238E27FC236}">
                <a16:creationId xmlns:a16="http://schemas.microsoft.com/office/drawing/2014/main" id="{4DC82B0C-49F6-41C2-9C3F-F333404F7F15}"/>
              </a:ext>
            </a:extLst>
          </p:cNvPr>
          <p:cNvSpPr txBox="1"/>
          <p:nvPr/>
        </p:nvSpPr>
        <p:spPr>
          <a:xfrm>
            <a:off x="9155151" y="6179690"/>
            <a:ext cx="2900153" cy="307777"/>
          </a:xfrm>
          <a:prstGeom prst="rect">
            <a:avLst/>
          </a:prstGeom>
          <a:noFill/>
        </p:spPr>
        <p:txBody>
          <a:bodyPr wrap="none" rtlCol="0">
            <a:spAutoFit/>
          </a:bodyPr>
          <a:lstStyle/>
          <a:p>
            <a:r>
              <a:rPr lang="en-US" dirty="0">
                <a:hlinkClick r:id="rId4"/>
              </a:rPr>
              <a:t>6_threads/8</a:t>
            </a:r>
            <a:r>
              <a:rPr lang="ru-RU" dirty="0">
                <a:hlinkClick r:id="rId4"/>
              </a:rPr>
              <a:t>_</a:t>
            </a:r>
            <a:r>
              <a:rPr lang="en-US" dirty="0">
                <a:hlinkClick r:id="rId4"/>
              </a:rPr>
              <a:t>6</a:t>
            </a:r>
            <a:r>
              <a:rPr lang="ru-RU" dirty="0">
                <a:hlinkClick r:id="rId4"/>
              </a:rPr>
              <a:t>_</a:t>
            </a:r>
            <a:r>
              <a:rPr lang="en-US" dirty="0" err="1">
                <a:hlinkClick r:id="rId4"/>
              </a:rPr>
              <a:t>spinlock_acq_rel.c</a:t>
            </a:r>
            <a:endParaRPr lang="ru-RU" dirty="0"/>
          </a:p>
        </p:txBody>
      </p:sp>
      <p:pic>
        <p:nvPicPr>
          <p:cNvPr id="6" name="Picture 5">
            <a:extLst>
              <a:ext uri="{FF2B5EF4-FFF2-40B4-BE49-F238E27FC236}">
                <a16:creationId xmlns:a16="http://schemas.microsoft.com/office/drawing/2014/main" id="{BF1494E4-5951-4DC4-A90B-B0EF6449CF2F}"/>
              </a:ext>
            </a:extLst>
          </p:cNvPr>
          <p:cNvPicPr>
            <a:picLocks noChangeAspect="1"/>
          </p:cNvPicPr>
          <p:nvPr/>
        </p:nvPicPr>
        <p:blipFill>
          <a:blip r:embed="rId5"/>
          <a:stretch>
            <a:fillRect/>
          </a:stretch>
        </p:blipFill>
        <p:spPr>
          <a:xfrm>
            <a:off x="2515646" y="1612532"/>
            <a:ext cx="6985194" cy="4071125"/>
          </a:xfrm>
          <a:prstGeom prst="rect">
            <a:avLst/>
          </a:prstGeom>
        </p:spPr>
      </p:pic>
    </p:spTree>
    <p:extLst>
      <p:ext uri="{BB962C8B-B14F-4D97-AF65-F5344CB8AC3E}">
        <p14:creationId xmlns:p14="http://schemas.microsoft.com/office/powerpoint/2010/main" val="142260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ru-RU" dirty="0"/>
              <a:t>Переносимость</a:t>
            </a:r>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43</a:t>
            </a:fld>
            <a:endParaRPr/>
          </a:p>
        </p:txBody>
      </p:sp>
      <p:pic>
        <p:nvPicPr>
          <p:cNvPr id="7" name="Picture 6">
            <a:extLst>
              <a:ext uri="{FF2B5EF4-FFF2-40B4-BE49-F238E27FC236}">
                <a16:creationId xmlns:a16="http://schemas.microsoft.com/office/drawing/2014/main" id="{5C4228B5-7454-4D3E-B440-DFA3D921BECE}"/>
              </a:ext>
            </a:extLst>
          </p:cNvPr>
          <p:cNvPicPr>
            <a:picLocks noChangeAspect="1"/>
          </p:cNvPicPr>
          <p:nvPr/>
        </p:nvPicPr>
        <p:blipFill>
          <a:blip r:embed="rId3"/>
          <a:stretch>
            <a:fillRect/>
          </a:stretch>
        </p:blipFill>
        <p:spPr>
          <a:xfrm>
            <a:off x="2276010" y="1804058"/>
            <a:ext cx="7829550" cy="3171825"/>
          </a:xfrm>
          <a:prstGeom prst="rect">
            <a:avLst/>
          </a:prstGeom>
        </p:spPr>
      </p:pic>
    </p:spTree>
    <p:extLst>
      <p:ext uri="{BB962C8B-B14F-4D97-AF65-F5344CB8AC3E}">
        <p14:creationId xmlns:p14="http://schemas.microsoft.com/office/powerpoint/2010/main" val="1460516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44</a:t>
            </a:fld>
            <a:endParaRPr/>
          </a:p>
        </p:txBody>
      </p:sp>
      <p:pic>
        <p:nvPicPr>
          <p:cNvPr id="6" name="Picture 5">
            <a:extLst>
              <a:ext uri="{FF2B5EF4-FFF2-40B4-BE49-F238E27FC236}">
                <a16:creationId xmlns:a16="http://schemas.microsoft.com/office/drawing/2014/main" id="{6AB490E8-1552-456B-A256-78960ACCE125}"/>
              </a:ext>
            </a:extLst>
          </p:cNvPr>
          <p:cNvPicPr>
            <a:picLocks noChangeAspect="1"/>
          </p:cNvPicPr>
          <p:nvPr/>
        </p:nvPicPr>
        <p:blipFill>
          <a:blip r:embed="rId3"/>
          <a:stretch>
            <a:fillRect/>
          </a:stretch>
        </p:blipFill>
        <p:spPr>
          <a:xfrm>
            <a:off x="2587780" y="1835143"/>
            <a:ext cx="6416830" cy="3972667"/>
          </a:xfrm>
          <a:prstGeom prst="rect">
            <a:avLst/>
          </a:prstGeom>
        </p:spPr>
      </p:pic>
    </p:spTree>
    <p:extLst>
      <p:ext uri="{BB962C8B-B14F-4D97-AF65-F5344CB8AC3E}">
        <p14:creationId xmlns:p14="http://schemas.microsoft.com/office/powerpoint/2010/main" val="311961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45</a:t>
            </a:fld>
            <a:endParaRPr/>
          </a:p>
        </p:txBody>
      </p:sp>
      <p:pic>
        <p:nvPicPr>
          <p:cNvPr id="5" name="Picture 4">
            <a:extLst>
              <a:ext uri="{FF2B5EF4-FFF2-40B4-BE49-F238E27FC236}">
                <a16:creationId xmlns:a16="http://schemas.microsoft.com/office/drawing/2014/main" id="{EE5021EF-3795-4248-92C3-407C67BF8C0D}"/>
              </a:ext>
            </a:extLst>
          </p:cNvPr>
          <p:cNvPicPr>
            <a:picLocks noChangeAspect="1"/>
          </p:cNvPicPr>
          <p:nvPr/>
        </p:nvPicPr>
        <p:blipFill>
          <a:blip r:embed="rId3"/>
          <a:stretch>
            <a:fillRect/>
          </a:stretch>
        </p:blipFill>
        <p:spPr>
          <a:xfrm>
            <a:off x="1717287" y="1719611"/>
            <a:ext cx="7620000" cy="876300"/>
          </a:xfrm>
          <a:prstGeom prst="rect">
            <a:avLst/>
          </a:prstGeom>
        </p:spPr>
      </p:pic>
      <p:sp>
        <p:nvSpPr>
          <p:cNvPr id="6" name="Speech Bubble: Rectangle 5">
            <a:extLst>
              <a:ext uri="{FF2B5EF4-FFF2-40B4-BE49-F238E27FC236}">
                <a16:creationId xmlns:a16="http://schemas.microsoft.com/office/drawing/2014/main" id="{DA3DDBAA-7B27-43F7-95C3-6A529BC18A4F}"/>
              </a:ext>
            </a:extLst>
          </p:cNvPr>
          <p:cNvSpPr/>
          <p:nvPr/>
        </p:nvSpPr>
        <p:spPr>
          <a:xfrm>
            <a:off x="1616926" y="2702990"/>
            <a:ext cx="2012796" cy="492188"/>
          </a:xfrm>
          <a:prstGeom prst="wedgeRectCallout">
            <a:avLst>
              <a:gd name="adj1" fmla="val 51980"/>
              <a:gd name="adj2" fmla="val -1475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дескриптор потока в библиотеке </a:t>
            </a:r>
            <a:r>
              <a:rPr lang="ru-RU" dirty="0" err="1">
                <a:solidFill>
                  <a:schemeClr val="tx1"/>
                </a:solidFill>
              </a:rPr>
              <a:t>pthread</a:t>
            </a:r>
            <a:endParaRPr lang="ru-RU" dirty="0">
              <a:solidFill>
                <a:schemeClr val="tx1"/>
              </a:solidFill>
              <a:latin typeface="Courier New" panose="02070309020205020404" pitchFamily="49" charset="0"/>
              <a:cs typeface="Courier New" panose="02070309020205020404" pitchFamily="49" charset="0"/>
            </a:endParaRPr>
          </a:p>
        </p:txBody>
      </p:sp>
      <p:sp>
        <p:nvSpPr>
          <p:cNvPr id="11" name="Speech Bubble: Rectangle 10">
            <a:extLst>
              <a:ext uri="{FF2B5EF4-FFF2-40B4-BE49-F238E27FC236}">
                <a16:creationId xmlns:a16="http://schemas.microsoft.com/office/drawing/2014/main" id="{43065FFA-DFE2-4B4E-BFAF-96BDAF3B2D90}"/>
              </a:ext>
            </a:extLst>
          </p:cNvPr>
          <p:cNvSpPr/>
          <p:nvPr/>
        </p:nvSpPr>
        <p:spPr>
          <a:xfrm>
            <a:off x="5089602" y="3003107"/>
            <a:ext cx="2012796" cy="492188"/>
          </a:xfrm>
          <a:prstGeom prst="wedgeRectCallout">
            <a:avLst>
              <a:gd name="adj1" fmla="val -48020"/>
              <a:gd name="adj2" fmla="val -1543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Функция для запуска в отдельном потоке</a:t>
            </a:r>
            <a:endParaRPr lang="ru-RU" dirty="0">
              <a:solidFill>
                <a:schemeClr val="tx1"/>
              </a:solidFill>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546EC8F2-3386-4742-8A0F-5B13797D19E0}"/>
              </a:ext>
            </a:extLst>
          </p:cNvPr>
          <p:cNvPicPr>
            <a:picLocks noChangeAspect="1"/>
          </p:cNvPicPr>
          <p:nvPr/>
        </p:nvPicPr>
        <p:blipFill>
          <a:blip r:embed="rId4"/>
          <a:stretch>
            <a:fillRect/>
          </a:stretch>
        </p:blipFill>
        <p:spPr>
          <a:xfrm>
            <a:off x="2028709" y="3958915"/>
            <a:ext cx="3952875" cy="1962150"/>
          </a:xfrm>
          <a:prstGeom prst="rect">
            <a:avLst/>
          </a:prstGeom>
        </p:spPr>
      </p:pic>
      <p:sp>
        <p:nvSpPr>
          <p:cNvPr id="15" name="Speech Bubble: Rectangle 14">
            <a:extLst>
              <a:ext uri="{FF2B5EF4-FFF2-40B4-BE49-F238E27FC236}">
                <a16:creationId xmlns:a16="http://schemas.microsoft.com/office/drawing/2014/main" id="{76CD9325-E94A-4E87-980C-DE38E7E45F02}"/>
              </a:ext>
            </a:extLst>
          </p:cNvPr>
          <p:cNvSpPr/>
          <p:nvPr/>
        </p:nvSpPr>
        <p:spPr>
          <a:xfrm>
            <a:off x="5911075" y="4012938"/>
            <a:ext cx="1365096" cy="425247"/>
          </a:xfrm>
          <a:prstGeom prst="wedgeRectCallout">
            <a:avLst>
              <a:gd name="adj1" fmla="val -160708"/>
              <a:gd name="adj2" fmla="val 254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Защита структуры</a:t>
            </a:r>
            <a:endParaRPr lang="ru-RU" dirty="0">
              <a:solidFill>
                <a:schemeClr val="tx1"/>
              </a:solidFill>
              <a:latin typeface="Courier New" panose="02070309020205020404" pitchFamily="49" charset="0"/>
              <a:cs typeface="Courier New" panose="02070309020205020404" pitchFamily="49" charset="0"/>
            </a:endParaRPr>
          </a:p>
        </p:txBody>
      </p:sp>
      <p:sp>
        <p:nvSpPr>
          <p:cNvPr id="16" name="Speech Bubble: Rectangle 15">
            <a:extLst>
              <a:ext uri="{FF2B5EF4-FFF2-40B4-BE49-F238E27FC236}">
                <a16:creationId xmlns:a16="http://schemas.microsoft.com/office/drawing/2014/main" id="{0E7E7811-6E7D-434F-BB81-7C59A10FC241}"/>
              </a:ext>
            </a:extLst>
          </p:cNvPr>
          <p:cNvSpPr/>
          <p:nvPr/>
        </p:nvSpPr>
        <p:spPr>
          <a:xfrm>
            <a:off x="6112727" y="4514743"/>
            <a:ext cx="1681708" cy="425247"/>
          </a:xfrm>
          <a:prstGeom prst="wedgeRectCallout">
            <a:avLst>
              <a:gd name="adj1" fmla="val -146433"/>
              <a:gd name="adj2" fmla="val -348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Идентификатор</a:t>
            </a:r>
            <a:endParaRPr lang="ru-RU" dirty="0">
              <a:solidFill>
                <a:schemeClr val="tx1"/>
              </a:solidFill>
              <a:latin typeface="Courier New" panose="02070309020205020404" pitchFamily="49" charset="0"/>
              <a:cs typeface="Courier New" panose="02070309020205020404" pitchFamily="49" charset="0"/>
            </a:endParaRPr>
          </a:p>
        </p:txBody>
      </p:sp>
      <p:sp>
        <p:nvSpPr>
          <p:cNvPr id="17" name="Speech Bubble: Rectangle 16">
            <a:extLst>
              <a:ext uri="{FF2B5EF4-FFF2-40B4-BE49-F238E27FC236}">
                <a16:creationId xmlns:a16="http://schemas.microsoft.com/office/drawing/2014/main" id="{710B5D30-9C12-4650-A4C2-84D28A6718A2}"/>
              </a:ext>
            </a:extLst>
          </p:cNvPr>
          <p:cNvSpPr/>
          <p:nvPr/>
        </p:nvSpPr>
        <p:spPr>
          <a:xfrm>
            <a:off x="6261543" y="5005964"/>
            <a:ext cx="3016271" cy="425247"/>
          </a:xfrm>
          <a:prstGeom prst="wedgeRectCallout">
            <a:avLst>
              <a:gd name="adj1" fmla="val -76048"/>
              <a:gd name="adj2" fmla="val -755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Сохраненный до востребования результат функции</a:t>
            </a:r>
            <a:endParaRPr lang="ru-RU" dirty="0">
              <a:solidFill>
                <a:schemeClr val="tx1"/>
              </a:solidFill>
              <a:latin typeface="Courier New" panose="02070309020205020404" pitchFamily="49" charset="0"/>
              <a:cs typeface="Courier New" panose="02070309020205020404" pitchFamily="49" charset="0"/>
            </a:endParaRPr>
          </a:p>
        </p:txBody>
      </p:sp>
      <p:sp>
        <p:nvSpPr>
          <p:cNvPr id="18" name="Speech Bubble: Rectangle 17">
            <a:extLst>
              <a:ext uri="{FF2B5EF4-FFF2-40B4-BE49-F238E27FC236}">
                <a16:creationId xmlns:a16="http://schemas.microsoft.com/office/drawing/2014/main" id="{A0A56F66-3DDB-424D-B23C-EB0D2DD75A5A}"/>
              </a:ext>
            </a:extLst>
          </p:cNvPr>
          <p:cNvSpPr/>
          <p:nvPr/>
        </p:nvSpPr>
        <p:spPr>
          <a:xfrm>
            <a:off x="5911075" y="5784999"/>
            <a:ext cx="3016271" cy="425247"/>
          </a:xfrm>
          <a:prstGeom prst="wedgeRectCallout">
            <a:avLst>
              <a:gd name="adj1" fmla="val -89727"/>
              <a:gd name="adj2" fmla="val -1882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Стек для </a:t>
            </a:r>
            <a:r>
              <a:rPr lang="ru-RU" dirty="0" err="1">
                <a:solidFill>
                  <a:schemeClr val="tx1"/>
                </a:solidFill>
              </a:rPr>
              <a:t>clone</a:t>
            </a:r>
            <a:r>
              <a:rPr lang="ru-RU" dirty="0">
                <a:solidFill>
                  <a:schemeClr val="tx1"/>
                </a:solidFill>
              </a:rPr>
              <a:t>(), который </a:t>
            </a:r>
            <a:r>
              <a:rPr lang="ru-RU" dirty="0" err="1">
                <a:solidFill>
                  <a:schemeClr val="tx1"/>
                </a:solidFill>
              </a:rPr>
              <a:t>pthread</a:t>
            </a:r>
            <a:r>
              <a:rPr lang="ru-RU" dirty="0">
                <a:solidFill>
                  <a:schemeClr val="tx1"/>
                </a:solidFill>
              </a:rPr>
              <a:t> сам освободит</a:t>
            </a:r>
            <a:endParaRPr lang="ru-RU"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38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46</a:t>
            </a:fld>
            <a:endParaRPr/>
          </a:p>
        </p:txBody>
      </p:sp>
      <p:sp>
        <p:nvSpPr>
          <p:cNvPr id="5" name="TextBox 4">
            <a:hlinkClick r:id="rId3"/>
            <a:extLst>
              <a:ext uri="{FF2B5EF4-FFF2-40B4-BE49-F238E27FC236}">
                <a16:creationId xmlns:a16="http://schemas.microsoft.com/office/drawing/2014/main" id="{C8467338-5912-4502-81B9-86D313A7467B}"/>
              </a:ext>
            </a:extLst>
          </p:cNvPr>
          <p:cNvSpPr txBox="1"/>
          <p:nvPr/>
        </p:nvSpPr>
        <p:spPr>
          <a:xfrm>
            <a:off x="9155151" y="6179690"/>
            <a:ext cx="2779928" cy="307777"/>
          </a:xfrm>
          <a:prstGeom prst="rect">
            <a:avLst/>
          </a:prstGeom>
          <a:noFill/>
        </p:spPr>
        <p:txBody>
          <a:bodyPr wrap="none" rtlCol="0">
            <a:spAutoFit/>
          </a:bodyPr>
          <a:lstStyle/>
          <a:p>
            <a:r>
              <a:rPr lang="en-US" dirty="0">
                <a:hlinkClick r:id="rId4"/>
              </a:rPr>
              <a:t>6_threads/</a:t>
            </a:r>
            <a:r>
              <a:rPr lang="ru-RU" dirty="0">
                <a:hlinkClick r:id="rId4"/>
              </a:rPr>
              <a:t>9_</a:t>
            </a:r>
            <a:r>
              <a:rPr lang="en-US" dirty="0" err="1">
                <a:hlinkClick r:id="rId4"/>
              </a:rPr>
              <a:t>clone_vs_pthread.c</a:t>
            </a:r>
            <a:endParaRPr lang="ru-RU" dirty="0"/>
          </a:p>
        </p:txBody>
      </p:sp>
      <p:pic>
        <p:nvPicPr>
          <p:cNvPr id="6" name="Picture 5">
            <a:extLst>
              <a:ext uri="{FF2B5EF4-FFF2-40B4-BE49-F238E27FC236}">
                <a16:creationId xmlns:a16="http://schemas.microsoft.com/office/drawing/2014/main" id="{AA190645-B55A-4940-A7C5-8AA58D2A6698}"/>
              </a:ext>
            </a:extLst>
          </p:cNvPr>
          <p:cNvPicPr>
            <a:picLocks noChangeAspect="1"/>
          </p:cNvPicPr>
          <p:nvPr/>
        </p:nvPicPr>
        <p:blipFill>
          <a:blip r:embed="rId5"/>
          <a:stretch>
            <a:fillRect/>
          </a:stretch>
        </p:blipFill>
        <p:spPr>
          <a:xfrm>
            <a:off x="982569" y="1629946"/>
            <a:ext cx="4593628" cy="4208307"/>
          </a:xfrm>
          <a:prstGeom prst="rect">
            <a:avLst/>
          </a:prstGeom>
        </p:spPr>
      </p:pic>
      <p:pic>
        <p:nvPicPr>
          <p:cNvPr id="10" name="Picture 9">
            <a:extLst>
              <a:ext uri="{FF2B5EF4-FFF2-40B4-BE49-F238E27FC236}">
                <a16:creationId xmlns:a16="http://schemas.microsoft.com/office/drawing/2014/main" id="{DAE3B1D2-4724-4F3D-82FB-6FFB47E7FD73}"/>
              </a:ext>
            </a:extLst>
          </p:cNvPr>
          <p:cNvPicPr>
            <a:picLocks noChangeAspect="1"/>
          </p:cNvPicPr>
          <p:nvPr/>
        </p:nvPicPr>
        <p:blipFill>
          <a:blip r:embed="rId6"/>
          <a:stretch>
            <a:fillRect/>
          </a:stretch>
        </p:blipFill>
        <p:spPr>
          <a:xfrm>
            <a:off x="6138514" y="1514940"/>
            <a:ext cx="3371850" cy="895350"/>
          </a:xfrm>
          <a:prstGeom prst="rect">
            <a:avLst/>
          </a:prstGeom>
        </p:spPr>
      </p:pic>
      <p:sp>
        <p:nvSpPr>
          <p:cNvPr id="11" name="Speech Bubble: Rectangle 10">
            <a:extLst>
              <a:ext uri="{FF2B5EF4-FFF2-40B4-BE49-F238E27FC236}">
                <a16:creationId xmlns:a16="http://schemas.microsoft.com/office/drawing/2014/main" id="{593BD245-E5EB-4354-9E23-DCE25632C305}"/>
              </a:ext>
            </a:extLst>
          </p:cNvPr>
          <p:cNvSpPr/>
          <p:nvPr/>
        </p:nvSpPr>
        <p:spPr>
          <a:xfrm>
            <a:off x="5034773" y="2825653"/>
            <a:ext cx="3518211" cy="492188"/>
          </a:xfrm>
          <a:prstGeom prst="wedgeRectCallout">
            <a:avLst>
              <a:gd name="adj1" fmla="val -81077"/>
              <a:gd name="adj2" fmla="val -3884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Функция из </a:t>
            </a:r>
            <a:r>
              <a:rPr lang="ru-RU" dirty="0" err="1">
                <a:solidFill>
                  <a:schemeClr val="tx1"/>
                </a:solidFill>
              </a:rPr>
              <a:t>pthread</a:t>
            </a:r>
            <a:r>
              <a:rPr lang="ru-RU" dirty="0">
                <a:solidFill>
                  <a:schemeClr val="tx1"/>
                </a:solidFill>
              </a:rPr>
              <a:t> зовется в потоке, созданном не через </a:t>
            </a:r>
            <a:r>
              <a:rPr lang="ru-RU" dirty="0" err="1">
                <a:solidFill>
                  <a:schemeClr val="tx1"/>
                </a:solidFill>
              </a:rPr>
              <a:t>pthread_сreate</a:t>
            </a:r>
            <a:r>
              <a:rPr lang="ru-RU" dirty="0">
                <a:solidFill>
                  <a:schemeClr val="tx1"/>
                </a:solidFill>
              </a:rPr>
              <a:t>()</a:t>
            </a:r>
            <a:endParaRPr lang="ru-RU" dirty="0">
              <a:solidFill>
                <a:schemeClr val="tx1"/>
              </a:solidFill>
              <a:latin typeface="Courier New" panose="02070309020205020404" pitchFamily="49" charset="0"/>
              <a:cs typeface="Courier New" panose="02070309020205020404" pitchFamily="49" charset="0"/>
            </a:endParaRPr>
          </a:p>
        </p:txBody>
      </p:sp>
      <p:sp>
        <p:nvSpPr>
          <p:cNvPr id="12" name="Speech Bubble: Rectangle 11">
            <a:extLst>
              <a:ext uri="{FF2B5EF4-FFF2-40B4-BE49-F238E27FC236}">
                <a16:creationId xmlns:a16="http://schemas.microsoft.com/office/drawing/2014/main" id="{11655721-171A-47A4-87F8-B9185D7FD4F2}"/>
              </a:ext>
            </a:extLst>
          </p:cNvPr>
          <p:cNvSpPr/>
          <p:nvPr/>
        </p:nvSpPr>
        <p:spPr>
          <a:xfrm>
            <a:off x="5164870" y="4940667"/>
            <a:ext cx="3518211" cy="492188"/>
          </a:xfrm>
          <a:prstGeom prst="wedgeRectCallout">
            <a:avLst>
              <a:gd name="adj1" fmla="val -76798"/>
              <a:gd name="adj2" fmla="val 98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Ресурсы освобождаются через </a:t>
            </a:r>
            <a:r>
              <a:rPr lang="ru-RU" dirty="0" err="1">
                <a:solidFill>
                  <a:schemeClr val="tx1"/>
                </a:solidFill>
              </a:rPr>
              <a:t>pthread_join</a:t>
            </a:r>
            <a:r>
              <a:rPr lang="ru-RU" dirty="0">
                <a:solidFill>
                  <a:schemeClr val="tx1"/>
                </a:solidFill>
              </a:rPr>
              <a:t>() - уничтожается </a:t>
            </a:r>
            <a:r>
              <a:rPr lang="ru-RU" dirty="0" err="1">
                <a:solidFill>
                  <a:schemeClr val="tx1"/>
                </a:solidFill>
              </a:rPr>
              <a:t>pthread_t</a:t>
            </a:r>
            <a:endParaRPr lang="ru-RU"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064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47</a:t>
            </a:fld>
            <a:endParaRPr/>
          </a:p>
        </p:txBody>
      </p:sp>
      <p:pic>
        <p:nvPicPr>
          <p:cNvPr id="5" name="Picture 4">
            <a:extLst>
              <a:ext uri="{FF2B5EF4-FFF2-40B4-BE49-F238E27FC236}">
                <a16:creationId xmlns:a16="http://schemas.microsoft.com/office/drawing/2014/main" id="{163A6EB7-F3A5-46F1-AD8C-7CCDA2FA7AD7}"/>
              </a:ext>
            </a:extLst>
          </p:cNvPr>
          <p:cNvPicPr>
            <a:picLocks noChangeAspect="1"/>
          </p:cNvPicPr>
          <p:nvPr/>
        </p:nvPicPr>
        <p:blipFill>
          <a:blip r:embed="rId3"/>
          <a:stretch>
            <a:fillRect/>
          </a:stretch>
        </p:blipFill>
        <p:spPr>
          <a:xfrm>
            <a:off x="3109912" y="1638300"/>
            <a:ext cx="5972175" cy="3581400"/>
          </a:xfrm>
          <a:prstGeom prst="rect">
            <a:avLst/>
          </a:prstGeom>
        </p:spPr>
      </p:pic>
    </p:spTree>
    <p:extLst>
      <p:ext uri="{BB962C8B-B14F-4D97-AF65-F5344CB8AC3E}">
        <p14:creationId xmlns:p14="http://schemas.microsoft.com/office/powerpoint/2010/main" val="4143342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48</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cthreads_1.c</a:t>
            </a:r>
            <a:endParaRPr lang="ru-RU" dirty="0"/>
          </a:p>
        </p:txBody>
      </p:sp>
      <p:pic>
        <p:nvPicPr>
          <p:cNvPr id="6" name="Picture 5">
            <a:extLst>
              <a:ext uri="{FF2B5EF4-FFF2-40B4-BE49-F238E27FC236}">
                <a16:creationId xmlns:a16="http://schemas.microsoft.com/office/drawing/2014/main" id="{F6EE515B-D2BC-46A8-80AF-0BAC73DC0703}"/>
              </a:ext>
            </a:extLst>
          </p:cNvPr>
          <p:cNvPicPr>
            <a:picLocks noChangeAspect="1"/>
          </p:cNvPicPr>
          <p:nvPr/>
        </p:nvPicPr>
        <p:blipFill>
          <a:blip r:embed="rId5"/>
          <a:stretch>
            <a:fillRect/>
          </a:stretch>
        </p:blipFill>
        <p:spPr>
          <a:xfrm>
            <a:off x="2110735" y="1458719"/>
            <a:ext cx="7970530" cy="3313499"/>
          </a:xfrm>
          <a:prstGeom prst="rect">
            <a:avLst/>
          </a:prstGeom>
        </p:spPr>
      </p:pic>
      <p:sp>
        <p:nvSpPr>
          <p:cNvPr id="7" name="Rectangle 6">
            <a:extLst>
              <a:ext uri="{FF2B5EF4-FFF2-40B4-BE49-F238E27FC236}">
                <a16:creationId xmlns:a16="http://schemas.microsoft.com/office/drawing/2014/main" id="{25424286-49C2-4579-BC0F-032B67CA460C}"/>
              </a:ext>
            </a:extLst>
          </p:cNvPr>
          <p:cNvSpPr/>
          <p:nvPr/>
        </p:nvSpPr>
        <p:spPr>
          <a:xfrm>
            <a:off x="2158127" y="1752091"/>
            <a:ext cx="2954707" cy="1180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Picture 9">
            <a:extLst>
              <a:ext uri="{FF2B5EF4-FFF2-40B4-BE49-F238E27FC236}">
                <a16:creationId xmlns:a16="http://schemas.microsoft.com/office/drawing/2014/main" id="{C3CADD00-49F2-4027-BCF4-70949F3B3F18}"/>
              </a:ext>
            </a:extLst>
          </p:cNvPr>
          <p:cNvPicPr>
            <a:picLocks noChangeAspect="1"/>
          </p:cNvPicPr>
          <p:nvPr/>
        </p:nvPicPr>
        <p:blipFill>
          <a:blip r:embed="rId6"/>
          <a:stretch>
            <a:fillRect/>
          </a:stretch>
        </p:blipFill>
        <p:spPr>
          <a:xfrm>
            <a:off x="4653543" y="4947018"/>
            <a:ext cx="2762250" cy="495300"/>
          </a:xfrm>
          <a:prstGeom prst="rect">
            <a:avLst/>
          </a:prstGeom>
        </p:spPr>
      </p:pic>
    </p:spTree>
    <p:extLst>
      <p:ext uri="{BB962C8B-B14F-4D97-AF65-F5344CB8AC3E}">
        <p14:creationId xmlns:p14="http://schemas.microsoft.com/office/powerpoint/2010/main" val="325162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49</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cthreads_1.c</a:t>
            </a:r>
            <a:endParaRPr lang="ru-RU" dirty="0"/>
          </a:p>
        </p:txBody>
      </p:sp>
      <p:pic>
        <p:nvPicPr>
          <p:cNvPr id="6" name="Picture 5">
            <a:extLst>
              <a:ext uri="{FF2B5EF4-FFF2-40B4-BE49-F238E27FC236}">
                <a16:creationId xmlns:a16="http://schemas.microsoft.com/office/drawing/2014/main" id="{F6EE515B-D2BC-46A8-80AF-0BAC73DC0703}"/>
              </a:ext>
            </a:extLst>
          </p:cNvPr>
          <p:cNvPicPr>
            <a:picLocks noChangeAspect="1"/>
          </p:cNvPicPr>
          <p:nvPr/>
        </p:nvPicPr>
        <p:blipFill>
          <a:blip r:embed="rId5"/>
          <a:stretch>
            <a:fillRect/>
          </a:stretch>
        </p:blipFill>
        <p:spPr>
          <a:xfrm>
            <a:off x="2110735" y="1458719"/>
            <a:ext cx="7970530" cy="3313499"/>
          </a:xfrm>
          <a:prstGeom prst="rect">
            <a:avLst/>
          </a:prstGeom>
        </p:spPr>
      </p:pic>
      <p:sp>
        <p:nvSpPr>
          <p:cNvPr id="7" name="Rectangle 6">
            <a:extLst>
              <a:ext uri="{FF2B5EF4-FFF2-40B4-BE49-F238E27FC236}">
                <a16:creationId xmlns:a16="http://schemas.microsoft.com/office/drawing/2014/main" id="{1AD0B11B-B0EC-4968-A671-235B857F4D08}"/>
              </a:ext>
            </a:extLst>
          </p:cNvPr>
          <p:cNvSpPr/>
          <p:nvPr/>
        </p:nvSpPr>
        <p:spPr>
          <a:xfrm>
            <a:off x="2565147" y="1957039"/>
            <a:ext cx="1984551" cy="198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803B3107-6CD5-480C-9672-4A3152C602F8}"/>
              </a:ext>
            </a:extLst>
          </p:cNvPr>
          <p:cNvSpPr/>
          <p:nvPr/>
        </p:nvSpPr>
        <p:spPr>
          <a:xfrm>
            <a:off x="2565147" y="2399658"/>
            <a:ext cx="1984551" cy="198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F6E5FC41-86C8-459E-B3A2-D5D8617910F5}"/>
              </a:ext>
            </a:extLst>
          </p:cNvPr>
          <p:cNvSpPr/>
          <p:nvPr/>
        </p:nvSpPr>
        <p:spPr>
          <a:xfrm>
            <a:off x="6140972" y="3380679"/>
            <a:ext cx="3114540" cy="12415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46857930-040E-4CFE-A235-338C6A86BB93}"/>
              </a:ext>
            </a:extLst>
          </p:cNvPr>
          <p:cNvPicPr>
            <a:picLocks noChangeAspect="1"/>
          </p:cNvPicPr>
          <p:nvPr/>
        </p:nvPicPr>
        <p:blipFill>
          <a:blip r:embed="rId6"/>
          <a:stretch>
            <a:fillRect/>
          </a:stretch>
        </p:blipFill>
        <p:spPr>
          <a:xfrm>
            <a:off x="3406465" y="5100600"/>
            <a:ext cx="5200650" cy="504825"/>
          </a:xfrm>
          <a:prstGeom prst="rect">
            <a:avLst/>
          </a:prstGeom>
        </p:spPr>
      </p:pic>
    </p:spTree>
    <p:extLst>
      <p:ext uri="{BB962C8B-B14F-4D97-AF65-F5344CB8AC3E}">
        <p14:creationId xmlns:p14="http://schemas.microsoft.com/office/powerpoint/2010/main" val="4253672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BEA937A-8CC8-46A4-A54F-EFC91D1FED9F}"/>
              </a:ext>
            </a:extLst>
          </p:cNvPr>
          <p:cNvSpPr>
            <a:spLocks noGrp="1"/>
          </p:cNvSpPr>
          <p:nvPr>
            <p:ph type="body" idx="2"/>
          </p:nvPr>
        </p:nvSpPr>
        <p:spPr/>
        <p:txBody>
          <a:bodyPr/>
          <a:lstStyle/>
          <a:p>
            <a:pPr marL="25400" indent="0">
              <a:buNone/>
            </a:pPr>
            <a:r>
              <a:rPr lang="ru-RU" dirty="0"/>
              <a:t>Процесс 1/2</a:t>
            </a:r>
          </a:p>
        </p:txBody>
      </p:sp>
      <p:pic>
        <p:nvPicPr>
          <p:cNvPr id="2" name="Picture 1">
            <a:extLst>
              <a:ext uri="{FF2B5EF4-FFF2-40B4-BE49-F238E27FC236}">
                <a16:creationId xmlns:a16="http://schemas.microsoft.com/office/drawing/2014/main" id="{90F9DB05-2342-4FF1-89BF-C6437FA7C57F}"/>
              </a:ext>
            </a:extLst>
          </p:cNvPr>
          <p:cNvPicPr>
            <a:picLocks noChangeAspect="1"/>
          </p:cNvPicPr>
          <p:nvPr/>
        </p:nvPicPr>
        <p:blipFill>
          <a:blip r:embed="rId3"/>
          <a:stretch>
            <a:fillRect/>
          </a:stretch>
        </p:blipFill>
        <p:spPr>
          <a:xfrm>
            <a:off x="2007218" y="1612532"/>
            <a:ext cx="6554903" cy="4533049"/>
          </a:xfrm>
          <a:prstGeom prst="rect">
            <a:avLst/>
          </a:prstGeom>
        </p:spPr>
      </p:pic>
    </p:spTree>
    <p:extLst>
      <p:ext uri="{BB962C8B-B14F-4D97-AF65-F5344CB8AC3E}">
        <p14:creationId xmlns:p14="http://schemas.microsoft.com/office/powerpoint/2010/main" val="3869120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50</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cthreads_1.c</a:t>
            </a:r>
            <a:endParaRPr lang="ru-RU" dirty="0"/>
          </a:p>
        </p:txBody>
      </p:sp>
      <p:pic>
        <p:nvPicPr>
          <p:cNvPr id="6" name="Picture 5">
            <a:extLst>
              <a:ext uri="{FF2B5EF4-FFF2-40B4-BE49-F238E27FC236}">
                <a16:creationId xmlns:a16="http://schemas.microsoft.com/office/drawing/2014/main" id="{F6EE515B-D2BC-46A8-80AF-0BAC73DC0703}"/>
              </a:ext>
            </a:extLst>
          </p:cNvPr>
          <p:cNvPicPr>
            <a:picLocks noChangeAspect="1"/>
          </p:cNvPicPr>
          <p:nvPr/>
        </p:nvPicPr>
        <p:blipFill>
          <a:blip r:embed="rId5"/>
          <a:stretch>
            <a:fillRect/>
          </a:stretch>
        </p:blipFill>
        <p:spPr>
          <a:xfrm>
            <a:off x="2110735" y="1458719"/>
            <a:ext cx="7970530" cy="3313499"/>
          </a:xfrm>
          <a:prstGeom prst="rect">
            <a:avLst/>
          </a:prstGeom>
        </p:spPr>
      </p:pic>
      <p:sp>
        <p:nvSpPr>
          <p:cNvPr id="7" name="Rectangle 6">
            <a:extLst>
              <a:ext uri="{FF2B5EF4-FFF2-40B4-BE49-F238E27FC236}">
                <a16:creationId xmlns:a16="http://schemas.microsoft.com/office/drawing/2014/main" id="{1AD0B11B-B0EC-4968-A671-235B857F4D08}"/>
              </a:ext>
            </a:extLst>
          </p:cNvPr>
          <p:cNvSpPr/>
          <p:nvPr/>
        </p:nvSpPr>
        <p:spPr>
          <a:xfrm>
            <a:off x="8452992" y="2597869"/>
            <a:ext cx="1220692" cy="167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803B3107-6CD5-480C-9672-4A3152C602F8}"/>
              </a:ext>
            </a:extLst>
          </p:cNvPr>
          <p:cNvSpPr/>
          <p:nvPr/>
        </p:nvSpPr>
        <p:spPr>
          <a:xfrm>
            <a:off x="2118816" y="3016362"/>
            <a:ext cx="2447608" cy="211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F6E5FC41-86C8-459E-B3A2-D5D8617910F5}"/>
              </a:ext>
            </a:extLst>
          </p:cNvPr>
          <p:cNvSpPr/>
          <p:nvPr/>
        </p:nvSpPr>
        <p:spPr>
          <a:xfrm>
            <a:off x="6095999" y="1458719"/>
            <a:ext cx="3985265" cy="16915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3EA48045-1B79-42E9-B6A4-EADF89512F25}"/>
              </a:ext>
            </a:extLst>
          </p:cNvPr>
          <p:cNvPicPr>
            <a:picLocks noChangeAspect="1"/>
          </p:cNvPicPr>
          <p:nvPr/>
        </p:nvPicPr>
        <p:blipFill>
          <a:blip r:embed="rId6"/>
          <a:stretch>
            <a:fillRect/>
          </a:stretch>
        </p:blipFill>
        <p:spPr>
          <a:xfrm>
            <a:off x="3129263" y="4994643"/>
            <a:ext cx="5934075" cy="895350"/>
          </a:xfrm>
          <a:prstGeom prst="rect">
            <a:avLst/>
          </a:prstGeom>
        </p:spPr>
      </p:pic>
    </p:spTree>
    <p:extLst>
      <p:ext uri="{BB962C8B-B14F-4D97-AF65-F5344CB8AC3E}">
        <p14:creationId xmlns:p14="http://schemas.microsoft.com/office/powerpoint/2010/main" val="648051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51</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cthreads_1.c</a:t>
            </a:r>
            <a:endParaRPr lang="ru-RU" dirty="0"/>
          </a:p>
        </p:txBody>
      </p:sp>
      <p:pic>
        <p:nvPicPr>
          <p:cNvPr id="6" name="Picture 5">
            <a:extLst>
              <a:ext uri="{FF2B5EF4-FFF2-40B4-BE49-F238E27FC236}">
                <a16:creationId xmlns:a16="http://schemas.microsoft.com/office/drawing/2014/main" id="{F6EE515B-D2BC-46A8-80AF-0BAC73DC0703}"/>
              </a:ext>
            </a:extLst>
          </p:cNvPr>
          <p:cNvPicPr>
            <a:picLocks noChangeAspect="1"/>
          </p:cNvPicPr>
          <p:nvPr/>
        </p:nvPicPr>
        <p:blipFill>
          <a:blip r:embed="rId5"/>
          <a:stretch>
            <a:fillRect/>
          </a:stretch>
        </p:blipFill>
        <p:spPr>
          <a:xfrm>
            <a:off x="2110735" y="1458719"/>
            <a:ext cx="7970530" cy="3313499"/>
          </a:xfrm>
          <a:prstGeom prst="rect">
            <a:avLst/>
          </a:prstGeom>
        </p:spPr>
      </p:pic>
      <p:sp>
        <p:nvSpPr>
          <p:cNvPr id="9" name="Rectangle 8">
            <a:extLst>
              <a:ext uri="{FF2B5EF4-FFF2-40B4-BE49-F238E27FC236}">
                <a16:creationId xmlns:a16="http://schemas.microsoft.com/office/drawing/2014/main" id="{803B3107-6CD5-480C-9672-4A3152C602F8}"/>
              </a:ext>
            </a:extLst>
          </p:cNvPr>
          <p:cNvSpPr/>
          <p:nvPr/>
        </p:nvSpPr>
        <p:spPr>
          <a:xfrm>
            <a:off x="2793464" y="3684195"/>
            <a:ext cx="2860203" cy="49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8858E61B-B668-46AB-8D01-8DD638A69751}"/>
              </a:ext>
            </a:extLst>
          </p:cNvPr>
          <p:cNvPicPr>
            <a:picLocks noChangeAspect="1"/>
          </p:cNvPicPr>
          <p:nvPr/>
        </p:nvPicPr>
        <p:blipFill>
          <a:blip r:embed="rId6"/>
          <a:stretch>
            <a:fillRect/>
          </a:stretch>
        </p:blipFill>
        <p:spPr>
          <a:xfrm>
            <a:off x="3383001" y="4856829"/>
            <a:ext cx="5772150" cy="1238250"/>
          </a:xfrm>
          <a:prstGeom prst="rect">
            <a:avLst/>
          </a:prstGeom>
        </p:spPr>
      </p:pic>
    </p:spTree>
    <p:extLst>
      <p:ext uri="{BB962C8B-B14F-4D97-AF65-F5344CB8AC3E}">
        <p14:creationId xmlns:p14="http://schemas.microsoft.com/office/powerpoint/2010/main" val="357314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52</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cthreads_1.c</a:t>
            </a:r>
            <a:endParaRPr lang="ru-RU" dirty="0"/>
          </a:p>
        </p:txBody>
      </p:sp>
      <p:pic>
        <p:nvPicPr>
          <p:cNvPr id="6" name="Picture 5">
            <a:extLst>
              <a:ext uri="{FF2B5EF4-FFF2-40B4-BE49-F238E27FC236}">
                <a16:creationId xmlns:a16="http://schemas.microsoft.com/office/drawing/2014/main" id="{41D8B127-1D5D-4118-9B2C-5B4E2B7E19B7}"/>
              </a:ext>
            </a:extLst>
          </p:cNvPr>
          <p:cNvPicPr>
            <a:picLocks noChangeAspect="1"/>
          </p:cNvPicPr>
          <p:nvPr/>
        </p:nvPicPr>
        <p:blipFill>
          <a:blip r:embed="rId5"/>
          <a:stretch>
            <a:fillRect/>
          </a:stretch>
        </p:blipFill>
        <p:spPr>
          <a:xfrm>
            <a:off x="3407046" y="1612532"/>
            <a:ext cx="5377908" cy="2801876"/>
          </a:xfrm>
          <a:prstGeom prst="rect">
            <a:avLst/>
          </a:prstGeom>
        </p:spPr>
      </p:pic>
      <p:pic>
        <p:nvPicPr>
          <p:cNvPr id="8" name="Picture 7">
            <a:extLst>
              <a:ext uri="{FF2B5EF4-FFF2-40B4-BE49-F238E27FC236}">
                <a16:creationId xmlns:a16="http://schemas.microsoft.com/office/drawing/2014/main" id="{680C6A06-01B8-486F-9A95-F7017353E36E}"/>
              </a:ext>
            </a:extLst>
          </p:cNvPr>
          <p:cNvPicPr>
            <a:picLocks noChangeAspect="1"/>
          </p:cNvPicPr>
          <p:nvPr/>
        </p:nvPicPr>
        <p:blipFill>
          <a:blip r:embed="rId6"/>
          <a:stretch>
            <a:fillRect/>
          </a:stretch>
        </p:blipFill>
        <p:spPr>
          <a:xfrm>
            <a:off x="3815749" y="4699275"/>
            <a:ext cx="4560501" cy="1078092"/>
          </a:xfrm>
          <a:prstGeom prst="rect">
            <a:avLst/>
          </a:prstGeom>
        </p:spPr>
      </p:pic>
    </p:spTree>
    <p:extLst>
      <p:ext uri="{BB962C8B-B14F-4D97-AF65-F5344CB8AC3E}">
        <p14:creationId xmlns:p14="http://schemas.microsoft.com/office/powerpoint/2010/main" val="133111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53</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745717" cy="307777"/>
          </a:xfrm>
          <a:prstGeom prst="rect">
            <a:avLst/>
          </a:prstGeom>
        </p:spPr>
        <p:txBody>
          <a:bodyPr wrap="none">
            <a:spAutoFit/>
          </a:bodyPr>
          <a:lstStyle/>
          <a:p>
            <a:r>
              <a:rPr lang="en-US" dirty="0">
                <a:latin typeface="Open Sans"/>
              </a:rPr>
              <a:t>1</a:t>
            </a:r>
            <a:r>
              <a:rPr lang="ru-RU" dirty="0">
                <a:latin typeface="Open Sans"/>
              </a:rPr>
              <a:t> балл</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3121554" y="3325647"/>
            <a:ext cx="6309947" cy="307777"/>
          </a:xfrm>
          <a:prstGeom prst="rect">
            <a:avLst/>
          </a:prstGeom>
          <a:noFill/>
        </p:spPr>
        <p:txBody>
          <a:bodyPr wrap="square" rtlCol="0">
            <a:spAutoFit/>
          </a:bodyPr>
          <a:lstStyle/>
          <a:p>
            <a:pPr fontAlgn="base"/>
            <a:r>
              <a:rPr lang="en-US" dirty="0"/>
              <a:t>setjmp()/</a:t>
            </a:r>
            <a:r>
              <a:rPr lang="en-US" dirty="0" err="1"/>
              <a:t>longjmp</a:t>
            </a:r>
            <a:r>
              <a:rPr lang="en-US" dirty="0"/>
              <a:t>()</a:t>
            </a:r>
            <a:endParaRPr lang="ru-RU" dirty="0"/>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Как реализован </a:t>
            </a:r>
            <a:r>
              <a:rPr lang="en-US" sz="2800" dirty="0" err="1">
                <a:latin typeface="Open Sans"/>
              </a:rPr>
              <a:t>pthread_exit</a:t>
            </a:r>
            <a:r>
              <a:rPr lang="en-US" sz="2800" dirty="0">
                <a:latin typeface="Open Sans"/>
              </a:rPr>
              <a:t>?</a:t>
            </a:r>
            <a:endParaRPr lang="ru-RU" sz="2800" dirty="0"/>
          </a:p>
        </p:txBody>
      </p:sp>
      <p:pic>
        <p:nvPicPr>
          <p:cNvPr id="6" name="Picture 5">
            <a:extLst>
              <a:ext uri="{FF2B5EF4-FFF2-40B4-BE49-F238E27FC236}">
                <a16:creationId xmlns:a16="http://schemas.microsoft.com/office/drawing/2014/main" id="{924EF284-041C-40E6-A807-57E661F6C1EF}"/>
              </a:ext>
            </a:extLst>
          </p:cNvPr>
          <p:cNvPicPr>
            <a:picLocks noChangeAspect="1"/>
          </p:cNvPicPr>
          <p:nvPr/>
        </p:nvPicPr>
        <p:blipFill>
          <a:blip r:embed="rId5"/>
          <a:stretch>
            <a:fillRect/>
          </a:stretch>
        </p:blipFill>
        <p:spPr>
          <a:xfrm>
            <a:off x="4107403" y="5085616"/>
            <a:ext cx="3476625" cy="600075"/>
          </a:xfrm>
          <a:prstGeom prst="rect">
            <a:avLst/>
          </a:prstGeom>
        </p:spPr>
      </p:pic>
    </p:spTree>
    <p:extLst>
      <p:ext uri="{BB962C8B-B14F-4D97-AF65-F5344CB8AC3E}">
        <p14:creationId xmlns:p14="http://schemas.microsoft.com/office/powerpoint/2010/main" val="17241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54</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cthreads_2.c</a:t>
            </a:r>
            <a:endParaRPr lang="ru-RU" dirty="0"/>
          </a:p>
        </p:txBody>
      </p:sp>
      <p:pic>
        <p:nvPicPr>
          <p:cNvPr id="7" name="Picture 6">
            <a:extLst>
              <a:ext uri="{FF2B5EF4-FFF2-40B4-BE49-F238E27FC236}">
                <a16:creationId xmlns:a16="http://schemas.microsoft.com/office/drawing/2014/main" id="{D97A0F5E-2880-4F02-98AF-DE72D72CF5B1}"/>
              </a:ext>
            </a:extLst>
          </p:cNvPr>
          <p:cNvPicPr>
            <a:picLocks noChangeAspect="1"/>
          </p:cNvPicPr>
          <p:nvPr/>
        </p:nvPicPr>
        <p:blipFill>
          <a:blip r:embed="rId5"/>
          <a:stretch>
            <a:fillRect/>
          </a:stretch>
        </p:blipFill>
        <p:spPr>
          <a:xfrm>
            <a:off x="2139382" y="1436103"/>
            <a:ext cx="6770443" cy="3659892"/>
          </a:xfrm>
          <a:prstGeom prst="rect">
            <a:avLst/>
          </a:prstGeom>
        </p:spPr>
      </p:pic>
    </p:spTree>
    <p:extLst>
      <p:ext uri="{BB962C8B-B14F-4D97-AF65-F5344CB8AC3E}">
        <p14:creationId xmlns:p14="http://schemas.microsoft.com/office/powerpoint/2010/main" val="3818067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55</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9155151" y="6179690"/>
            <a:ext cx="2351926" cy="307777"/>
          </a:xfrm>
          <a:prstGeom prst="rect">
            <a:avLst/>
          </a:prstGeom>
          <a:noFill/>
        </p:spPr>
        <p:txBody>
          <a:bodyPr wrap="none" rtlCol="0">
            <a:spAutoFit/>
          </a:bodyPr>
          <a:lstStyle/>
          <a:p>
            <a:r>
              <a:rPr lang="en-US" dirty="0">
                <a:hlinkClick r:id="rId4"/>
              </a:rPr>
              <a:t>6_threads/10</a:t>
            </a:r>
            <a:r>
              <a:rPr lang="ru-RU" dirty="0">
                <a:hlinkClick r:id="rId4"/>
              </a:rPr>
              <a:t>_</a:t>
            </a:r>
            <a:r>
              <a:rPr lang="en-US" dirty="0">
                <a:hlinkClick r:id="rId4"/>
              </a:rPr>
              <a:t>cthreads_2.c</a:t>
            </a:r>
            <a:endParaRPr lang="ru-RU" dirty="0"/>
          </a:p>
        </p:txBody>
      </p:sp>
      <p:pic>
        <p:nvPicPr>
          <p:cNvPr id="6" name="Picture 5">
            <a:extLst>
              <a:ext uri="{FF2B5EF4-FFF2-40B4-BE49-F238E27FC236}">
                <a16:creationId xmlns:a16="http://schemas.microsoft.com/office/drawing/2014/main" id="{1DCA40D3-548F-4F3A-9D61-2B09F6C97925}"/>
              </a:ext>
            </a:extLst>
          </p:cNvPr>
          <p:cNvPicPr>
            <a:picLocks noChangeAspect="1"/>
          </p:cNvPicPr>
          <p:nvPr/>
        </p:nvPicPr>
        <p:blipFill>
          <a:blip r:embed="rId5"/>
          <a:stretch>
            <a:fillRect/>
          </a:stretch>
        </p:blipFill>
        <p:spPr>
          <a:xfrm>
            <a:off x="2230243" y="1419613"/>
            <a:ext cx="6924907" cy="4450680"/>
          </a:xfrm>
          <a:prstGeom prst="rect">
            <a:avLst/>
          </a:prstGeom>
        </p:spPr>
      </p:pic>
    </p:spTree>
    <p:extLst>
      <p:ext uri="{BB962C8B-B14F-4D97-AF65-F5344CB8AC3E}">
        <p14:creationId xmlns:p14="http://schemas.microsoft.com/office/powerpoint/2010/main" val="311044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56</a:t>
            </a:fld>
            <a:endParaRPr/>
          </a:p>
        </p:txBody>
      </p:sp>
      <p:pic>
        <p:nvPicPr>
          <p:cNvPr id="6" name="Picture 5">
            <a:extLst>
              <a:ext uri="{FF2B5EF4-FFF2-40B4-BE49-F238E27FC236}">
                <a16:creationId xmlns:a16="http://schemas.microsoft.com/office/drawing/2014/main" id="{AD768BD3-C1F0-4690-9C63-38F371835F1B}"/>
              </a:ext>
            </a:extLst>
          </p:cNvPr>
          <p:cNvPicPr>
            <a:picLocks noChangeAspect="1"/>
          </p:cNvPicPr>
          <p:nvPr/>
        </p:nvPicPr>
        <p:blipFill>
          <a:blip r:embed="rId3"/>
          <a:stretch>
            <a:fillRect/>
          </a:stretch>
        </p:blipFill>
        <p:spPr>
          <a:xfrm>
            <a:off x="3176936" y="1798831"/>
            <a:ext cx="5124450" cy="2000250"/>
          </a:xfrm>
          <a:prstGeom prst="rect">
            <a:avLst/>
          </a:prstGeom>
        </p:spPr>
      </p:pic>
    </p:spTree>
    <p:extLst>
      <p:ext uri="{BB962C8B-B14F-4D97-AF65-F5344CB8AC3E}">
        <p14:creationId xmlns:p14="http://schemas.microsoft.com/office/powerpoint/2010/main" val="2894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57</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8874011" y="6179690"/>
            <a:ext cx="3102131" cy="307777"/>
          </a:xfrm>
          <a:prstGeom prst="rect">
            <a:avLst/>
          </a:prstGeom>
          <a:noFill/>
        </p:spPr>
        <p:txBody>
          <a:bodyPr wrap="none" rtlCol="0">
            <a:spAutoFit/>
          </a:bodyPr>
          <a:lstStyle/>
          <a:p>
            <a:r>
              <a:rPr lang="en-US" dirty="0">
                <a:hlinkClick r:id="rId4"/>
              </a:rPr>
              <a:t>6_threads/11</a:t>
            </a:r>
            <a:r>
              <a:rPr lang="ru-RU" dirty="0">
                <a:hlinkClick r:id="rId4"/>
              </a:rPr>
              <a:t>_</a:t>
            </a:r>
            <a:r>
              <a:rPr lang="en-US" dirty="0" err="1">
                <a:hlinkClick r:id="rId4"/>
              </a:rPr>
              <a:t>cthread_bad_detach.c</a:t>
            </a:r>
            <a:endParaRPr lang="ru-RU" dirty="0"/>
          </a:p>
        </p:txBody>
      </p:sp>
      <p:pic>
        <p:nvPicPr>
          <p:cNvPr id="7" name="Picture 6">
            <a:extLst>
              <a:ext uri="{FF2B5EF4-FFF2-40B4-BE49-F238E27FC236}">
                <a16:creationId xmlns:a16="http://schemas.microsoft.com/office/drawing/2014/main" id="{278D327D-ABC7-4229-A6A4-4A1BD3B25032}"/>
              </a:ext>
            </a:extLst>
          </p:cNvPr>
          <p:cNvPicPr>
            <a:picLocks noChangeAspect="1"/>
          </p:cNvPicPr>
          <p:nvPr/>
        </p:nvPicPr>
        <p:blipFill>
          <a:blip r:embed="rId5"/>
          <a:stretch>
            <a:fillRect/>
          </a:stretch>
        </p:blipFill>
        <p:spPr>
          <a:xfrm>
            <a:off x="1954716" y="1396434"/>
            <a:ext cx="7395582" cy="4672947"/>
          </a:xfrm>
          <a:prstGeom prst="rect">
            <a:avLst/>
          </a:prstGeom>
        </p:spPr>
      </p:pic>
    </p:spTree>
    <p:extLst>
      <p:ext uri="{BB962C8B-B14F-4D97-AF65-F5344CB8AC3E}">
        <p14:creationId xmlns:p14="http://schemas.microsoft.com/office/powerpoint/2010/main" val="3386575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58</a:t>
            </a:fld>
            <a:endParaRPr/>
          </a:p>
        </p:txBody>
      </p:sp>
      <p:sp>
        <p:nvSpPr>
          <p:cNvPr id="5" name="TextBox 4">
            <a:hlinkClick r:id="rId3"/>
            <a:extLst>
              <a:ext uri="{FF2B5EF4-FFF2-40B4-BE49-F238E27FC236}">
                <a16:creationId xmlns:a16="http://schemas.microsoft.com/office/drawing/2014/main" id="{B553A6F2-4572-44EC-A9FE-099538A22DAA}"/>
              </a:ext>
            </a:extLst>
          </p:cNvPr>
          <p:cNvSpPr txBox="1"/>
          <p:nvPr/>
        </p:nvSpPr>
        <p:spPr>
          <a:xfrm>
            <a:off x="8874011" y="6179690"/>
            <a:ext cx="3102131" cy="307777"/>
          </a:xfrm>
          <a:prstGeom prst="rect">
            <a:avLst/>
          </a:prstGeom>
          <a:noFill/>
        </p:spPr>
        <p:txBody>
          <a:bodyPr wrap="none" rtlCol="0">
            <a:spAutoFit/>
          </a:bodyPr>
          <a:lstStyle/>
          <a:p>
            <a:r>
              <a:rPr lang="en-US" dirty="0">
                <a:hlinkClick r:id="rId4"/>
              </a:rPr>
              <a:t>6_threads/11</a:t>
            </a:r>
            <a:r>
              <a:rPr lang="ru-RU" dirty="0">
                <a:hlinkClick r:id="rId4"/>
              </a:rPr>
              <a:t>_</a:t>
            </a:r>
            <a:r>
              <a:rPr lang="en-US" dirty="0" err="1">
                <a:hlinkClick r:id="rId4"/>
              </a:rPr>
              <a:t>cthread_bad_detach.c</a:t>
            </a:r>
            <a:endParaRPr lang="ru-RU" dirty="0"/>
          </a:p>
        </p:txBody>
      </p:sp>
      <p:pic>
        <p:nvPicPr>
          <p:cNvPr id="6" name="Picture 5">
            <a:extLst>
              <a:ext uri="{FF2B5EF4-FFF2-40B4-BE49-F238E27FC236}">
                <a16:creationId xmlns:a16="http://schemas.microsoft.com/office/drawing/2014/main" id="{63E837E0-6E13-4B4D-BAF7-DB804DC18370}"/>
              </a:ext>
            </a:extLst>
          </p:cNvPr>
          <p:cNvPicPr>
            <a:picLocks noChangeAspect="1"/>
          </p:cNvPicPr>
          <p:nvPr/>
        </p:nvPicPr>
        <p:blipFill>
          <a:blip r:embed="rId5"/>
          <a:stretch>
            <a:fillRect/>
          </a:stretch>
        </p:blipFill>
        <p:spPr>
          <a:xfrm>
            <a:off x="1894559" y="1459181"/>
            <a:ext cx="7549349" cy="4653601"/>
          </a:xfrm>
          <a:prstGeom prst="rect">
            <a:avLst/>
          </a:prstGeom>
        </p:spPr>
      </p:pic>
    </p:spTree>
    <p:extLst>
      <p:ext uri="{BB962C8B-B14F-4D97-AF65-F5344CB8AC3E}">
        <p14:creationId xmlns:p14="http://schemas.microsoft.com/office/powerpoint/2010/main" val="1032337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59</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1095172" cy="523220"/>
          </a:xfrm>
          <a:prstGeom prst="rect">
            <a:avLst/>
          </a:prstGeom>
        </p:spPr>
        <p:txBody>
          <a:bodyPr wrap="none">
            <a:spAutoFit/>
          </a:bodyPr>
          <a:lstStyle/>
          <a:p>
            <a:r>
              <a:rPr lang="en-US" dirty="0">
                <a:latin typeface="Open Sans"/>
              </a:rPr>
              <a:t>1</a:t>
            </a:r>
            <a:r>
              <a:rPr lang="ru-RU" dirty="0">
                <a:latin typeface="Open Sans"/>
              </a:rPr>
              <a:t> балл</a:t>
            </a:r>
            <a:br>
              <a:rPr lang="en-US" dirty="0">
                <a:latin typeface="Open Sans"/>
              </a:rPr>
            </a:br>
            <a:r>
              <a:rPr lang="ru-RU" dirty="0">
                <a:latin typeface="Open Sans"/>
              </a:rPr>
              <a:t>за каждый</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2941026" y="2464950"/>
            <a:ext cx="6309947" cy="954107"/>
          </a:xfrm>
          <a:prstGeom prst="rect">
            <a:avLst/>
          </a:prstGeom>
          <a:noFill/>
        </p:spPr>
        <p:txBody>
          <a:bodyPr wrap="square" rtlCol="0">
            <a:spAutoFit/>
          </a:bodyPr>
          <a:lstStyle/>
          <a:p>
            <a:pPr fontAlgn="base"/>
            <a:r>
              <a:rPr lang="ru-RU" dirty="0"/>
              <a:t>1) Стек освобождается прямо в </a:t>
            </a:r>
            <a:r>
              <a:rPr lang="ru-RU" dirty="0" err="1"/>
              <a:t>cthread_runner</a:t>
            </a:r>
            <a:r>
              <a:rPr lang="ru-RU" dirty="0"/>
              <a:t>, который на этом же стеке и работает прямо сейчас.</a:t>
            </a:r>
          </a:p>
          <a:p>
            <a:pPr fontAlgn="base"/>
            <a:endParaRPr lang="ru-RU" dirty="0"/>
          </a:p>
          <a:p>
            <a:pPr fontAlgn="base"/>
            <a:r>
              <a:rPr lang="ru-RU" dirty="0"/>
              <a:t>2) Флаги </a:t>
            </a:r>
            <a:r>
              <a:rPr lang="ru-RU" dirty="0" err="1"/>
              <a:t>is_detached</a:t>
            </a:r>
            <a:r>
              <a:rPr lang="ru-RU" dirty="0"/>
              <a:t> и </a:t>
            </a:r>
            <a:r>
              <a:rPr lang="ru-RU" dirty="0" err="1"/>
              <a:t>is_finished</a:t>
            </a:r>
            <a:r>
              <a:rPr lang="ru-RU" dirty="0"/>
              <a:t> используются не атомарно.</a:t>
            </a:r>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523220"/>
          </a:xfrm>
          <a:prstGeom prst="rect">
            <a:avLst/>
          </a:prstGeom>
        </p:spPr>
        <p:txBody>
          <a:bodyPr wrap="square">
            <a:spAutoFit/>
          </a:bodyPr>
          <a:lstStyle/>
          <a:p>
            <a:pPr algn="ctr"/>
            <a:r>
              <a:rPr lang="ru-RU" sz="2800" dirty="0">
                <a:latin typeface="Open Sans"/>
              </a:rPr>
              <a:t>Какие здесь две ошибки?</a:t>
            </a:r>
            <a:endParaRPr lang="ru-RU" sz="2800" dirty="0"/>
          </a:p>
        </p:txBody>
      </p:sp>
      <p:sp>
        <p:nvSpPr>
          <p:cNvPr id="13" name="TextBox 12">
            <a:hlinkClick r:id="rId5"/>
            <a:extLst>
              <a:ext uri="{FF2B5EF4-FFF2-40B4-BE49-F238E27FC236}">
                <a16:creationId xmlns:a16="http://schemas.microsoft.com/office/drawing/2014/main" id="{24FECF87-2865-472D-ABC7-0D5A5C9F9ECB}"/>
              </a:ext>
            </a:extLst>
          </p:cNvPr>
          <p:cNvSpPr txBox="1"/>
          <p:nvPr/>
        </p:nvSpPr>
        <p:spPr>
          <a:xfrm>
            <a:off x="8874011" y="6179690"/>
            <a:ext cx="3102131" cy="307777"/>
          </a:xfrm>
          <a:prstGeom prst="rect">
            <a:avLst/>
          </a:prstGeom>
          <a:noFill/>
        </p:spPr>
        <p:txBody>
          <a:bodyPr wrap="none" rtlCol="0">
            <a:spAutoFit/>
          </a:bodyPr>
          <a:lstStyle/>
          <a:p>
            <a:r>
              <a:rPr lang="en-US" dirty="0">
                <a:hlinkClick r:id="rId6"/>
              </a:rPr>
              <a:t>6_threads/11</a:t>
            </a:r>
            <a:r>
              <a:rPr lang="ru-RU" dirty="0">
                <a:hlinkClick r:id="rId6"/>
              </a:rPr>
              <a:t>_</a:t>
            </a:r>
            <a:r>
              <a:rPr lang="en-US" dirty="0" err="1">
                <a:hlinkClick r:id="rId6"/>
              </a:rPr>
              <a:t>cthread_bad_detach.c</a:t>
            </a:r>
            <a:endParaRPr lang="ru-RU" dirty="0"/>
          </a:p>
        </p:txBody>
      </p:sp>
      <p:pic>
        <p:nvPicPr>
          <p:cNvPr id="5" name="Picture 4">
            <a:extLst>
              <a:ext uri="{FF2B5EF4-FFF2-40B4-BE49-F238E27FC236}">
                <a16:creationId xmlns:a16="http://schemas.microsoft.com/office/drawing/2014/main" id="{6FE138E2-E642-426E-9110-D07F16595B73}"/>
              </a:ext>
            </a:extLst>
          </p:cNvPr>
          <p:cNvPicPr>
            <a:picLocks noChangeAspect="1"/>
          </p:cNvPicPr>
          <p:nvPr/>
        </p:nvPicPr>
        <p:blipFill>
          <a:blip r:embed="rId7"/>
          <a:stretch>
            <a:fillRect/>
          </a:stretch>
        </p:blipFill>
        <p:spPr>
          <a:xfrm>
            <a:off x="1950045" y="3688317"/>
            <a:ext cx="7029567" cy="2319107"/>
          </a:xfrm>
          <a:prstGeom prst="rect">
            <a:avLst/>
          </a:prstGeom>
        </p:spPr>
      </p:pic>
    </p:spTree>
    <p:extLst>
      <p:ext uri="{BB962C8B-B14F-4D97-AF65-F5344CB8AC3E}">
        <p14:creationId xmlns:p14="http://schemas.microsoft.com/office/powerpoint/2010/main" val="15829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BEA937A-8CC8-46A4-A54F-EFC91D1FED9F}"/>
              </a:ext>
            </a:extLst>
          </p:cNvPr>
          <p:cNvSpPr>
            <a:spLocks noGrp="1"/>
          </p:cNvSpPr>
          <p:nvPr>
            <p:ph type="body" idx="2"/>
          </p:nvPr>
        </p:nvSpPr>
        <p:spPr/>
        <p:txBody>
          <a:bodyPr/>
          <a:lstStyle/>
          <a:p>
            <a:pPr marL="25400" indent="0">
              <a:buNone/>
            </a:pPr>
            <a:r>
              <a:rPr lang="ru-RU" dirty="0"/>
              <a:t>Процесс 2/2</a:t>
            </a:r>
          </a:p>
        </p:txBody>
      </p:sp>
      <p:pic>
        <p:nvPicPr>
          <p:cNvPr id="2" name="Picture 1">
            <a:extLst>
              <a:ext uri="{FF2B5EF4-FFF2-40B4-BE49-F238E27FC236}">
                <a16:creationId xmlns:a16="http://schemas.microsoft.com/office/drawing/2014/main" id="{3B7093C3-2CB1-4685-BEBE-0271B9222948}"/>
              </a:ext>
            </a:extLst>
          </p:cNvPr>
          <p:cNvPicPr>
            <a:picLocks noChangeAspect="1"/>
          </p:cNvPicPr>
          <p:nvPr/>
        </p:nvPicPr>
        <p:blipFill>
          <a:blip r:embed="rId3"/>
          <a:stretch>
            <a:fillRect/>
          </a:stretch>
        </p:blipFill>
        <p:spPr>
          <a:xfrm>
            <a:off x="4638095" y="1526097"/>
            <a:ext cx="2915810" cy="1595768"/>
          </a:xfrm>
          <a:prstGeom prst="rect">
            <a:avLst/>
          </a:prstGeom>
        </p:spPr>
      </p:pic>
      <p:sp>
        <p:nvSpPr>
          <p:cNvPr id="3" name="TextBox 2">
            <a:extLst>
              <a:ext uri="{FF2B5EF4-FFF2-40B4-BE49-F238E27FC236}">
                <a16:creationId xmlns:a16="http://schemas.microsoft.com/office/drawing/2014/main" id="{A220D07B-311F-4250-94FE-3BB44C811D4E}"/>
              </a:ext>
            </a:extLst>
          </p:cNvPr>
          <p:cNvSpPr txBox="1"/>
          <p:nvPr/>
        </p:nvSpPr>
        <p:spPr>
          <a:xfrm>
            <a:off x="1037063" y="3808445"/>
            <a:ext cx="2392001" cy="307777"/>
          </a:xfrm>
          <a:prstGeom prst="rect">
            <a:avLst/>
          </a:prstGeom>
          <a:noFill/>
        </p:spPr>
        <p:txBody>
          <a:bodyPr wrap="none" rtlCol="0">
            <a:spAutoFit/>
          </a:bodyPr>
          <a:lstStyle/>
          <a:p>
            <a:pPr marL="285750" indent="-285750">
              <a:buFont typeface="Arial" panose="020B0604020202020204" pitchFamily="34" charset="0"/>
              <a:buChar char="•"/>
            </a:pPr>
            <a:r>
              <a:rPr lang="ru-RU" dirty="0"/>
              <a:t>Пересылка сообщений</a:t>
            </a:r>
          </a:p>
        </p:txBody>
      </p:sp>
      <p:pic>
        <p:nvPicPr>
          <p:cNvPr id="6" name="Picture 5">
            <a:extLst>
              <a:ext uri="{FF2B5EF4-FFF2-40B4-BE49-F238E27FC236}">
                <a16:creationId xmlns:a16="http://schemas.microsoft.com/office/drawing/2014/main" id="{9FA1E872-CB6B-4004-83D8-E7CD69EB1F57}"/>
              </a:ext>
            </a:extLst>
          </p:cNvPr>
          <p:cNvPicPr>
            <a:picLocks noChangeAspect="1"/>
          </p:cNvPicPr>
          <p:nvPr/>
        </p:nvPicPr>
        <p:blipFill>
          <a:blip r:embed="rId4"/>
          <a:stretch>
            <a:fillRect/>
          </a:stretch>
        </p:blipFill>
        <p:spPr>
          <a:xfrm>
            <a:off x="5010498" y="3478136"/>
            <a:ext cx="2171003" cy="968393"/>
          </a:xfrm>
          <a:prstGeom prst="rect">
            <a:avLst/>
          </a:prstGeom>
        </p:spPr>
      </p:pic>
      <p:sp>
        <p:nvSpPr>
          <p:cNvPr id="7" name="TextBox 6">
            <a:extLst>
              <a:ext uri="{FF2B5EF4-FFF2-40B4-BE49-F238E27FC236}">
                <a16:creationId xmlns:a16="http://schemas.microsoft.com/office/drawing/2014/main" id="{7A459677-4EE2-4CA4-A416-C515D3CE2EDE}"/>
              </a:ext>
            </a:extLst>
          </p:cNvPr>
          <p:cNvSpPr txBox="1"/>
          <p:nvPr/>
        </p:nvSpPr>
        <p:spPr>
          <a:xfrm>
            <a:off x="1037063" y="4382287"/>
            <a:ext cx="3183674" cy="307777"/>
          </a:xfrm>
          <a:prstGeom prst="rect">
            <a:avLst/>
          </a:prstGeom>
          <a:noFill/>
        </p:spPr>
        <p:txBody>
          <a:bodyPr wrap="square" rtlCol="0">
            <a:spAutoFit/>
          </a:bodyPr>
          <a:lstStyle/>
          <a:p>
            <a:pPr marL="285750" indent="-285750" fontAlgn="base">
              <a:buFont typeface="Arial" panose="020B0604020202020204" pitchFamily="34" charset="0"/>
              <a:buChar char="•"/>
            </a:pPr>
            <a:r>
              <a:rPr lang="ru-RU" dirty="0"/>
              <a:t>Блокировки на общую память</a:t>
            </a:r>
          </a:p>
        </p:txBody>
      </p:sp>
      <p:pic>
        <p:nvPicPr>
          <p:cNvPr id="8" name="Picture 7">
            <a:extLst>
              <a:ext uri="{FF2B5EF4-FFF2-40B4-BE49-F238E27FC236}">
                <a16:creationId xmlns:a16="http://schemas.microsoft.com/office/drawing/2014/main" id="{9BAF37EE-CF6C-4227-A0A6-0764B4942877}"/>
              </a:ext>
            </a:extLst>
          </p:cNvPr>
          <p:cNvPicPr>
            <a:picLocks noChangeAspect="1"/>
          </p:cNvPicPr>
          <p:nvPr/>
        </p:nvPicPr>
        <p:blipFill>
          <a:blip r:embed="rId5"/>
          <a:stretch>
            <a:fillRect/>
          </a:stretch>
        </p:blipFill>
        <p:spPr>
          <a:xfrm>
            <a:off x="5010498" y="4637797"/>
            <a:ext cx="2233613" cy="1071563"/>
          </a:xfrm>
          <a:prstGeom prst="rect">
            <a:avLst/>
          </a:prstGeom>
        </p:spPr>
      </p:pic>
      <p:sp>
        <p:nvSpPr>
          <p:cNvPr id="9" name="TextBox 8">
            <a:extLst>
              <a:ext uri="{FF2B5EF4-FFF2-40B4-BE49-F238E27FC236}">
                <a16:creationId xmlns:a16="http://schemas.microsoft.com/office/drawing/2014/main" id="{B3F11507-1704-44CC-AEB8-59E72DD4D297}"/>
              </a:ext>
            </a:extLst>
          </p:cNvPr>
          <p:cNvSpPr txBox="1"/>
          <p:nvPr/>
        </p:nvSpPr>
        <p:spPr>
          <a:xfrm>
            <a:off x="1037063" y="4956130"/>
            <a:ext cx="3183674" cy="307777"/>
          </a:xfrm>
          <a:prstGeom prst="rect">
            <a:avLst/>
          </a:prstGeom>
          <a:noFill/>
        </p:spPr>
        <p:txBody>
          <a:bodyPr wrap="square" rtlCol="0">
            <a:spAutoFit/>
          </a:bodyPr>
          <a:lstStyle/>
          <a:p>
            <a:pPr marL="285750" indent="-285750" fontAlgn="base">
              <a:buFont typeface="Arial" panose="020B0604020202020204" pitchFamily="34" charset="0"/>
              <a:buChar char="•"/>
            </a:pPr>
            <a:r>
              <a:rPr lang="ru-RU" dirty="0"/>
              <a:t>Копирования через нее</a:t>
            </a:r>
          </a:p>
        </p:txBody>
      </p:sp>
      <p:sp>
        <p:nvSpPr>
          <p:cNvPr id="10" name="TextBox 9">
            <a:extLst>
              <a:ext uri="{FF2B5EF4-FFF2-40B4-BE49-F238E27FC236}">
                <a16:creationId xmlns:a16="http://schemas.microsoft.com/office/drawing/2014/main" id="{8FE95B96-F306-4D47-8189-9C6D84BB79B9}"/>
              </a:ext>
            </a:extLst>
          </p:cNvPr>
          <p:cNvSpPr txBox="1"/>
          <p:nvPr/>
        </p:nvSpPr>
        <p:spPr>
          <a:xfrm>
            <a:off x="4170555" y="4421408"/>
            <a:ext cx="701715" cy="523220"/>
          </a:xfrm>
          <a:prstGeom prst="rect">
            <a:avLst/>
          </a:prstGeom>
          <a:noFill/>
          <a:ln>
            <a:solidFill>
              <a:schemeClr val="tx1"/>
            </a:solidFill>
          </a:ln>
        </p:spPr>
        <p:txBody>
          <a:bodyPr wrap="square" rtlCol="0">
            <a:spAutoFit/>
          </a:bodyPr>
          <a:lstStyle/>
          <a:p>
            <a:r>
              <a:rPr lang="en-US" dirty="0"/>
              <a:t>.stack</a:t>
            </a:r>
          </a:p>
          <a:p>
            <a:r>
              <a:rPr lang="en-US" dirty="0"/>
              <a:t>.heap</a:t>
            </a:r>
            <a:endParaRPr lang="ru-RU" dirty="0"/>
          </a:p>
        </p:txBody>
      </p:sp>
      <p:sp>
        <p:nvSpPr>
          <p:cNvPr id="11" name="TextBox 10">
            <a:extLst>
              <a:ext uri="{FF2B5EF4-FFF2-40B4-BE49-F238E27FC236}">
                <a16:creationId xmlns:a16="http://schemas.microsoft.com/office/drawing/2014/main" id="{C7DC6A47-4227-4567-A6B0-D788F71E79D8}"/>
              </a:ext>
            </a:extLst>
          </p:cNvPr>
          <p:cNvSpPr txBox="1"/>
          <p:nvPr/>
        </p:nvSpPr>
        <p:spPr>
          <a:xfrm>
            <a:off x="7620404" y="4446529"/>
            <a:ext cx="701715" cy="523220"/>
          </a:xfrm>
          <a:prstGeom prst="rect">
            <a:avLst/>
          </a:prstGeom>
          <a:noFill/>
          <a:ln>
            <a:solidFill>
              <a:schemeClr val="tx1"/>
            </a:solidFill>
          </a:ln>
        </p:spPr>
        <p:txBody>
          <a:bodyPr wrap="square" rtlCol="0">
            <a:spAutoFit/>
          </a:bodyPr>
          <a:lstStyle/>
          <a:p>
            <a:r>
              <a:rPr lang="en-US" dirty="0"/>
              <a:t>.stack</a:t>
            </a:r>
          </a:p>
          <a:p>
            <a:r>
              <a:rPr lang="en-US" dirty="0"/>
              <a:t>.heap</a:t>
            </a:r>
            <a:endParaRPr lang="ru-RU" dirty="0"/>
          </a:p>
        </p:txBody>
      </p:sp>
      <p:cxnSp>
        <p:nvCxnSpPr>
          <p:cNvPr id="13" name="Straight Arrow Connector 12">
            <a:extLst>
              <a:ext uri="{FF2B5EF4-FFF2-40B4-BE49-F238E27FC236}">
                <a16:creationId xmlns:a16="http://schemas.microsoft.com/office/drawing/2014/main" id="{8768792F-6A39-4EF3-B365-29B4DD350215}"/>
              </a:ext>
            </a:extLst>
          </p:cNvPr>
          <p:cNvCxnSpPr/>
          <p:nvPr/>
        </p:nvCxnSpPr>
        <p:spPr>
          <a:xfrm>
            <a:off x="4739268" y="4594302"/>
            <a:ext cx="1170878" cy="23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E12A9F-635A-4FBA-8163-BA2A70CE4CE4}"/>
              </a:ext>
            </a:extLst>
          </p:cNvPr>
          <p:cNvCxnSpPr/>
          <p:nvPr/>
        </p:nvCxnSpPr>
        <p:spPr>
          <a:xfrm flipV="1">
            <a:off x="6501161" y="4802800"/>
            <a:ext cx="1254512" cy="16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A975BB5-57B8-4F29-AC98-1225F08DF1B5}"/>
              </a:ext>
            </a:extLst>
          </p:cNvPr>
          <p:cNvSpPr txBox="1"/>
          <p:nvPr/>
        </p:nvSpPr>
        <p:spPr>
          <a:xfrm>
            <a:off x="1048278" y="5529973"/>
            <a:ext cx="3183674" cy="307777"/>
          </a:xfrm>
          <a:prstGeom prst="rect">
            <a:avLst/>
          </a:prstGeom>
          <a:noFill/>
        </p:spPr>
        <p:txBody>
          <a:bodyPr wrap="square" rtlCol="0">
            <a:spAutoFit/>
          </a:bodyPr>
          <a:lstStyle/>
          <a:p>
            <a:pPr marL="285750" indent="-285750" fontAlgn="base">
              <a:buFont typeface="Arial" panose="020B0604020202020204" pitchFamily="34" charset="0"/>
              <a:buChar char="•"/>
            </a:pPr>
            <a:r>
              <a:rPr lang="ru-RU" b="1" dirty="0"/>
              <a:t>«Убийство» </a:t>
            </a:r>
            <a:r>
              <a:rPr lang="en-US" b="1" dirty="0"/>
              <a:t>TLB</a:t>
            </a:r>
            <a:endParaRPr lang="ru-RU" b="1" dirty="0"/>
          </a:p>
        </p:txBody>
      </p:sp>
    </p:spTree>
    <p:extLst>
      <p:ext uri="{BB962C8B-B14F-4D97-AF65-F5344CB8AC3E}">
        <p14:creationId xmlns:p14="http://schemas.microsoft.com/office/powerpoint/2010/main" val="26669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animBg="1"/>
      <p:bldP spid="11"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60</a:t>
            </a:fld>
            <a:endParaRPr/>
          </a:p>
        </p:txBody>
      </p:sp>
      <p:pic>
        <p:nvPicPr>
          <p:cNvPr id="5" name="Picture 4">
            <a:extLst>
              <a:ext uri="{FF2B5EF4-FFF2-40B4-BE49-F238E27FC236}">
                <a16:creationId xmlns:a16="http://schemas.microsoft.com/office/drawing/2014/main" id="{36222C4C-ABA6-4BFD-966D-36CC786CC11E}"/>
              </a:ext>
            </a:extLst>
          </p:cNvPr>
          <p:cNvPicPr>
            <a:picLocks noChangeAspect="1"/>
          </p:cNvPicPr>
          <p:nvPr/>
        </p:nvPicPr>
        <p:blipFill>
          <a:blip r:embed="rId3"/>
          <a:stretch>
            <a:fillRect/>
          </a:stretch>
        </p:blipFill>
        <p:spPr>
          <a:xfrm>
            <a:off x="3257434" y="2163715"/>
            <a:ext cx="5677132" cy="2530569"/>
          </a:xfrm>
          <a:prstGeom prst="rect">
            <a:avLst/>
          </a:prstGeom>
        </p:spPr>
      </p:pic>
    </p:spTree>
    <p:extLst>
      <p:ext uri="{BB962C8B-B14F-4D97-AF65-F5344CB8AC3E}">
        <p14:creationId xmlns:p14="http://schemas.microsoft.com/office/powerpoint/2010/main" val="2343241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61</a:t>
            </a:fld>
            <a:endParaRPr/>
          </a:p>
        </p:txBody>
      </p:sp>
      <p:pic>
        <p:nvPicPr>
          <p:cNvPr id="6" name="Picture 5">
            <a:extLst>
              <a:ext uri="{FF2B5EF4-FFF2-40B4-BE49-F238E27FC236}">
                <a16:creationId xmlns:a16="http://schemas.microsoft.com/office/drawing/2014/main" id="{7D4BBC01-726D-4763-A255-F030AC870F8D}"/>
              </a:ext>
            </a:extLst>
          </p:cNvPr>
          <p:cNvPicPr>
            <a:picLocks noChangeAspect="1"/>
          </p:cNvPicPr>
          <p:nvPr/>
        </p:nvPicPr>
        <p:blipFill>
          <a:blip r:embed="rId3"/>
          <a:stretch>
            <a:fillRect/>
          </a:stretch>
        </p:blipFill>
        <p:spPr>
          <a:xfrm>
            <a:off x="3282309" y="2163715"/>
            <a:ext cx="5627381" cy="3352138"/>
          </a:xfrm>
          <a:prstGeom prst="rect">
            <a:avLst/>
          </a:prstGeom>
        </p:spPr>
      </p:pic>
    </p:spTree>
    <p:extLst>
      <p:ext uri="{BB962C8B-B14F-4D97-AF65-F5344CB8AC3E}">
        <p14:creationId xmlns:p14="http://schemas.microsoft.com/office/powerpoint/2010/main" val="4182290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62</a:t>
            </a:fld>
            <a:endParaRPr/>
          </a:p>
        </p:txBody>
      </p:sp>
      <p:pic>
        <p:nvPicPr>
          <p:cNvPr id="5" name="Picture 4">
            <a:extLst>
              <a:ext uri="{FF2B5EF4-FFF2-40B4-BE49-F238E27FC236}">
                <a16:creationId xmlns:a16="http://schemas.microsoft.com/office/drawing/2014/main" id="{A691DFAD-A33A-4815-91DC-0BE98539EB84}"/>
              </a:ext>
            </a:extLst>
          </p:cNvPr>
          <p:cNvPicPr>
            <a:picLocks noChangeAspect="1"/>
          </p:cNvPicPr>
          <p:nvPr/>
        </p:nvPicPr>
        <p:blipFill>
          <a:blip r:embed="rId3"/>
          <a:stretch>
            <a:fillRect/>
          </a:stretch>
        </p:blipFill>
        <p:spPr>
          <a:xfrm>
            <a:off x="3269319" y="1028625"/>
            <a:ext cx="5152793" cy="4827042"/>
          </a:xfrm>
          <a:prstGeom prst="rect">
            <a:avLst/>
          </a:prstGeom>
        </p:spPr>
      </p:pic>
    </p:spTree>
    <p:extLst>
      <p:ext uri="{BB962C8B-B14F-4D97-AF65-F5344CB8AC3E}">
        <p14:creationId xmlns:p14="http://schemas.microsoft.com/office/powerpoint/2010/main" val="990901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63</a:t>
            </a:fld>
            <a:endParaRPr/>
          </a:p>
        </p:txBody>
      </p:sp>
      <p:pic>
        <p:nvPicPr>
          <p:cNvPr id="6" name="Picture 5">
            <a:extLst>
              <a:ext uri="{FF2B5EF4-FFF2-40B4-BE49-F238E27FC236}">
                <a16:creationId xmlns:a16="http://schemas.microsoft.com/office/drawing/2014/main" id="{E9C9F4CC-371F-4C56-AF4D-B73CF87216F8}"/>
              </a:ext>
            </a:extLst>
          </p:cNvPr>
          <p:cNvPicPr>
            <a:picLocks noChangeAspect="1"/>
          </p:cNvPicPr>
          <p:nvPr/>
        </p:nvPicPr>
        <p:blipFill>
          <a:blip r:embed="rId3"/>
          <a:stretch>
            <a:fillRect/>
          </a:stretch>
        </p:blipFill>
        <p:spPr>
          <a:xfrm>
            <a:off x="2731003" y="1432119"/>
            <a:ext cx="6234578" cy="2148048"/>
          </a:xfrm>
          <a:prstGeom prst="rect">
            <a:avLst/>
          </a:prstGeom>
        </p:spPr>
      </p:pic>
      <p:pic>
        <p:nvPicPr>
          <p:cNvPr id="8" name="Picture 7">
            <a:extLst>
              <a:ext uri="{FF2B5EF4-FFF2-40B4-BE49-F238E27FC236}">
                <a16:creationId xmlns:a16="http://schemas.microsoft.com/office/drawing/2014/main" id="{BA0C9A63-BE89-42F3-908D-B5FB4EC7F395}"/>
              </a:ext>
            </a:extLst>
          </p:cNvPr>
          <p:cNvPicPr>
            <a:picLocks noChangeAspect="1"/>
          </p:cNvPicPr>
          <p:nvPr/>
        </p:nvPicPr>
        <p:blipFill>
          <a:blip r:embed="rId4"/>
          <a:stretch>
            <a:fillRect/>
          </a:stretch>
        </p:blipFill>
        <p:spPr>
          <a:xfrm>
            <a:off x="2799885" y="4000616"/>
            <a:ext cx="5867400" cy="1209675"/>
          </a:xfrm>
          <a:prstGeom prst="rect">
            <a:avLst/>
          </a:prstGeom>
        </p:spPr>
      </p:pic>
      <p:sp>
        <p:nvSpPr>
          <p:cNvPr id="9" name="Rectangle 8">
            <a:extLst>
              <a:ext uri="{FF2B5EF4-FFF2-40B4-BE49-F238E27FC236}">
                <a16:creationId xmlns:a16="http://schemas.microsoft.com/office/drawing/2014/main" id="{3221D950-BAE7-4480-AEC2-6097708A4D25}"/>
              </a:ext>
            </a:extLst>
          </p:cNvPr>
          <p:cNvSpPr/>
          <p:nvPr/>
        </p:nvSpPr>
        <p:spPr>
          <a:xfrm>
            <a:off x="4895753" y="1836115"/>
            <a:ext cx="992092" cy="137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E54428D7-62BF-41EC-9439-D3CD41B0A435}"/>
              </a:ext>
            </a:extLst>
          </p:cNvPr>
          <p:cNvSpPr/>
          <p:nvPr/>
        </p:nvSpPr>
        <p:spPr>
          <a:xfrm>
            <a:off x="7675010" y="3188819"/>
            <a:ext cx="543440" cy="166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56B63987-391B-4854-931E-BA3C971AE79F}"/>
              </a:ext>
            </a:extLst>
          </p:cNvPr>
          <p:cNvSpPr/>
          <p:nvPr/>
        </p:nvSpPr>
        <p:spPr>
          <a:xfrm>
            <a:off x="4486874" y="2995683"/>
            <a:ext cx="3731575" cy="198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072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64</a:t>
            </a:fld>
            <a:endParaRPr/>
          </a:p>
        </p:txBody>
      </p:sp>
      <p:pic>
        <p:nvPicPr>
          <p:cNvPr id="5" name="Picture 4">
            <a:extLst>
              <a:ext uri="{FF2B5EF4-FFF2-40B4-BE49-F238E27FC236}">
                <a16:creationId xmlns:a16="http://schemas.microsoft.com/office/drawing/2014/main" id="{8295E35D-62D1-422E-A511-AECADA0FC69C}"/>
              </a:ext>
            </a:extLst>
          </p:cNvPr>
          <p:cNvPicPr>
            <a:picLocks noChangeAspect="1"/>
          </p:cNvPicPr>
          <p:nvPr/>
        </p:nvPicPr>
        <p:blipFill>
          <a:blip r:embed="rId3"/>
          <a:stretch>
            <a:fillRect/>
          </a:stretch>
        </p:blipFill>
        <p:spPr>
          <a:xfrm>
            <a:off x="2864702" y="1455673"/>
            <a:ext cx="5972070" cy="4164542"/>
          </a:xfrm>
          <a:prstGeom prst="rect">
            <a:avLst/>
          </a:prstGeom>
        </p:spPr>
      </p:pic>
    </p:spTree>
    <p:extLst>
      <p:ext uri="{BB962C8B-B14F-4D97-AF65-F5344CB8AC3E}">
        <p14:creationId xmlns:p14="http://schemas.microsoft.com/office/powerpoint/2010/main" val="3666271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65</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3102131" cy="307777"/>
          </a:xfrm>
          <a:prstGeom prst="rect">
            <a:avLst/>
          </a:prstGeom>
          <a:noFill/>
        </p:spPr>
        <p:txBody>
          <a:bodyPr wrap="none" rtlCol="0">
            <a:spAutoFit/>
          </a:bodyPr>
          <a:lstStyle/>
          <a:p>
            <a:r>
              <a:rPr lang="en-US" dirty="0">
                <a:hlinkClick r:id="rId4"/>
              </a:rPr>
              <a:t>6_threads/11</a:t>
            </a:r>
            <a:r>
              <a:rPr lang="ru-RU" dirty="0">
                <a:hlinkClick r:id="rId4"/>
              </a:rPr>
              <a:t>_</a:t>
            </a:r>
            <a:r>
              <a:rPr lang="en-US" dirty="0" err="1">
                <a:hlinkClick r:id="rId4"/>
              </a:rPr>
              <a:t>cthread_bad_detach.c</a:t>
            </a:r>
            <a:endParaRPr lang="ru-RU" dirty="0"/>
          </a:p>
        </p:txBody>
      </p:sp>
      <p:pic>
        <p:nvPicPr>
          <p:cNvPr id="7" name="Picture 6">
            <a:extLst>
              <a:ext uri="{FF2B5EF4-FFF2-40B4-BE49-F238E27FC236}">
                <a16:creationId xmlns:a16="http://schemas.microsoft.com/office/drawing/2014/main" id="{40B5F417-D68D-4C06-A5D6-3D4143B46DA1}"/>
              </a:ext>
            </a:extLst>
          </p:cNvPr>
          <p:cNvPicPr>
            <a:picLocks noChangeAspect="1"/>
          </p:cNvPicPr>
          <p:nvPr/>
        </p:nvPicPr>
        <p:blipFill>
          <a:blip r:embed="rId5"/>
          <a:stretch>
            <a:fillRect/>
          </a:stretch>
        </p:blipFill>
        <p:spPr>
          <a:xfrm>
            <a:off x="2015234" y="1490447"/>
            <a:ext cx="6916893" cy="4163283"/>
          </a:xfrm>
          <a:prstGeom prst="rect">
            <a:avLst/>
          </a:prstGeom>
        </p:spPr>
      </p:pic>
      <p:sp>
        <p:nvSpPr>
          <p:cNvPr id="8" name="Rectangle 7">
            <a:extLst>
              <a:ext uri="{FF2B5EF4-FFF2-40B4-BE49-F238E27FC236}">
                <a16:creationId xmlns:a16="http://schemas.microsoft.com/office/drawing/2014/main" id="{75B3B60C-AA78-4719-B9E2-BCCD389C3D5D}"/>
              </a:ext>
            </a:extLst>
          </p:cNvPr>
          <p:cNvSpPr/>
          <p:nvPr/>
        </p:nvSpPr>
        <p:spPr>
          <a:xfrm>
            <a:off x="2463012" y="4300534"/>
            <a:ext cx="992092" cy="137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7AC5F9F1-7DAC-41F1-91D6-AB6BC9BCFA28}"/>
              </a:ext>
            </a:extLst>
          </p:cNvPr>
          <p:cNvSpPr/>
          <p:nvPr/>
        </p:nvSpPr>
        <p:spPr>
          <a:xfrm>
            <a:off x="2598602" y="3190988"/>
            <a:ext cx="2374842" cy="137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2C8E29CC-A45B-4937-9BFD-CD91ADCB7CC8}"/>
              </a:ext>
            </a:extLst>
          </p:cNvPr>
          <p:cNvPicPr>
            <a:picLocks noChangeAspect="1"/>
          </p:cNvPicPr>
          <p:nvPr/>
        </p:nvPicPr>
        <p:blipFill>
          <a:blip r:embed="rId6"/>
          <a:stretch>
            <a:fillRect/>
          </a:stretch>
        </p:blipFill>
        <p:spPr>
          <a:xfrm>
            <a:off x="5655461" y="3048696"/>
            <a:ext cx="2394407" cy="1478699"/>
          </a:xfrm>
          <a:prstGeom prst="rect">
            <a:avLst/>
          </a:prstGeom>
        </p:spPr>
      </p:pic>
    </p:spTree>
    <p:extLst>
      <p:ext uri="{BB962C8B-B14F-4D97-AF65-F5344CB8AC3E}">
        <p14:creationId xmlns:p14="http://schemas.microsoft.com/office/powerpoint/2010/main" val="41931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66</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5" name="Picture 4">
            <a:extLst>
              <a:ext uri="{FF2B5EF4-FFF2-40B4-BE49-F238E27FC236}">
                <a16:creationId xmlns:a16="http://schemas.microsoft.com/office/drawing/2014/main" id="{822695E2-8C92-43B7-98B7-7FCDE47A289A}"/>
              </a:ext>
            </a:extLst>
          </p:cNvPr>
          <p:cNvPicPr>
            <a:picLocks noChangeAspect="1"/>
          </p:cNvPicPr>
          <p:nvPr/>
        </p:nvPicPr>
        <p:blipFill>
          <a:blip r:embed="rId5"/>
          <a:stretch>
            <a:fillRect/>
          </a:stretch>
        </p:blipFill>
        <p:spPr>
          <a:xfrm>
            <a:off x="2104211" y="1486270"/>
            <a:ext cx="7469111" cy="3388129"/>
          </a:xfrm>
          <a:prstGeom prst="rect">
            <a:avLst/>
          </a:prstGeom>
        </p:spPr>
      </p:pic>
    </p:spTree>
    <p:extLst>
      <p:ext uri="{BB962C8B-B14F-4D97-AF65-F5344CB8AC3E}">
        <p14:creationId xmlns:p14="http://schemas.microsoft.com/office/powerpoint/2010/main" val="3824107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67</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7" name="Picture 6">
            <a:extLst>
              <a:ext uri="{FF2B5EF4-FFF2-40B4-BE49-F238E27FC236}">
                <a16:creationId xmlns:a16="http://schemas.microsoft.com/office/drawing/2014/main" id="{170FBD61-15BE-4D1B-B04D-71D1406C879B}"/>
              </a:ext>
            </a:extLst>
          </p:cNvPr>
          <p:cNvPicPr>
            <a:picLocks noChangeAspect="1"/>
          </p:cNvPicPr>
          <p:nvPr/>
        </p:nvPicPr>
        <p:blipFill>
          <a:blip r:embed="rId5"/>
          <a:stretch>
            <a:fillRect/>
          </a:stretch>
        </p:blipFill>
        <p:spPr>
          <a:xfrm>
            <a:off x="1982457" y="1543055"/>
            <a:ext cx="7726518" cy="4526326"/>
          </a:xfrm>
          <a:prstGeom prst="rect">
            <a:avLst/>
          </a:prstGeom>
        </p:spPr>
      </p:pic>
    </p:spTree>
    <p:extLst>
      <p:ext uri="{BB962C8B-B14F-4D97-AF65-F5344CB8AC3E}">
        <p14:creationId xmlns:p14="http://schemas.microsoft.com/office/powerpoint/2010/main" val="2756364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68</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9" name="Picture 8">
            <a:extLst>
              <a:ext uri="{FF2B5EF4-FFF2-40B4-BE49-F238E27FC236}">
                <a16:creationId xmlns:a16="http://schemas.microsoft.com/office/drawing/2014/main" id="{E8C43E00-DE60-40BB-BEF3-D70E34362612}"/>
              </a:ext>
            </a:extLst>
          </p:cNvPr>
          <p:cNvPicPr>
            <a:picLocks noChangeAspect="1"/>
          </p:cNvPicPr>
          <p:nvPr/>
        </p:nvPicPr>
        <p:blipFill>
          <a:blip r:embed="rId5"/>
          <a:stretch>
            <a:fillRect/>
          </a:stretch>
        </p:blipFill>
        <p:spPr>
          <a:xfrm>
            <a:off x="1982457" y="1550519"/>
            <a:ext cx="7726518" cy="4367162"/>
          </a:xfrm>
          <a:prstGeom prst="rect">
            <a:avLst/>
          </a:prstGeom>
        </p:spPr>
      </p:pic>
    </p:spTree>
    <p:extLst>
      <p:ext uri="{BB962C8B-B14F-4D97-AF65-F5344CB8AC3E}">
        <p14:creationId xmlns:p14="http://schemas.microsoft.com/office/powerpoint/2010/main" val="293351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69</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5" name="Picture 4">
            <a:extLst>
              <a:ext uri="{FF2B5EF4-FFF2-40B4-BE49-F238E27FC236}">
                <a16:creationId xmlns:a16="http://schemas.microsoft.com/office/drawing/2014/main" id="{AA537D7C-21E7-4D42-9B99-F397C5F291FA}"/>
              </a:ext>
            </a:extLst>
          </p:cNvPr>
          <p:cNvPicPr>
            <a:picLocks noChangeAspect="1"/>
          </p:cNvPicPr>
          <p:nvPr/>
        </p:nvPicPr>
        <p:blipFill>
          <a:blip r:embed="rId5"/>
          <a:stretch>
            <a:fillRect/>
          </a:stretch>
        </p:blipFill>
        <p:spPr>
          <a:xfrm>
            <a:off x="1913168" y="1675473"/>
            <a:ext cx="7865095" cy="4441275"/>
          </a:xfrm>
          <a:prstGeom prst="rect">
            <a:avLst/>
          </a:prstGeom>
        </p:spPr>
      </p:pic>
    </p:spTree>
    <p:extLst>
      <p:ext uri="{BB962C8B-B14F-4D97-AF65-F5344CB8AC3E}">
        <p14:creationId xmlns:p14="http://schemas.microsoft.com/office/powerpoint/2010/main" val="59804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49F94F-EAEB-4301-BE5A-03D931201521}"/>
              </a:ext>
            </a:extLst>
          </p:cNvPr>
          <p:cNvSpPr>
            <a:spLocks noGrp="1"/>
          </p:cNvSpPr>
          <p:nvPr>
            <p:ph type="body" idx="2"/>
          </p:nvPr>
        </p:nvSpPr>
        <p:spPr/>
        <p:txBody>
          <a:bodyPr/>
          <a:lstStyle/>
          <a:p>
            <a:pPr marL="25400" indent="0">
              <a:buNone/>
            </a:pPr>
            <a:r>
              <a:rPr lang="ru-RU" dirty="0"/>
              <a:t>Потоки 1/2</a:t>
            </a:r>
          </a:p>
        </p:txBody>
      </p:sp>
      <p:sp>
        <p:nvSpPr>
          <p:cNvPr id="4" name="Slide Number Placeholder 3">
            <a:extLst>
              <a:ext uri="{FF2B5EF4-FFF2-40B4-BE49-F238E27FC236}">
                <a16:creationId xmlns:a16="http://schemas.microsoft.com/office/drawing/2014/main" id="{D1534E77-AB0D-4116-B64D-50CAF2B0E57A}"/>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a:t>
            </a:fld>
            <a:endParaRPr/>
          </a:p>
        </p:txBody>
      </p:sp>
      <p:pic>
        <p:nvPicPr>
          <p:cNvPr id="6" name="Picture 5">
            <a:extLst>
              <a:ext uri="{FF2B5EF4-FFF2-40B4-BE49-F238E27FC236}">
                <a16:creationId xmlns:a16="http://schemas.microsoft.com/office/drawing/2014/main" id="{3E5B5D3B-6CC4-4070-8052-E983CE327394}"/>
              </a:ext>
            </a:extLst>
          </p:cNvPr>
          <p:cNvPicPr>
            <a:picLocks noChangeAspect="1"/>
          </p:cNvPicPr>
          <p:nvPr/>
        </p:nvPicPr>
        <p:blipFill>
          <a:blip r:embed="rId3"/>
          <a:stretch>
            <a:fillRect/>
          </a:stretch>
        </p:blipFill>
        <p:spPr>
          <a:xfrm>
            <a:off x="4265574" y="1447662"/>
            <a:ext cx="3660852" cy="1884461"/>
          </a:xfrm>
          <a:prstGeom prst="rect">
            <a:avLst/>
          </a:prstGeom>
        </p:spPr>
      </p:pic>
      <p:sp>
        <p:nvSpPr>
          <p:cNvPr id="8" name="TextBox 7">
            <a:extLst>
              <a:ext uri="{FF2B5EF4-FFF2-40B4-BE49-F238E27FC236}">
                <a16:creationId xmlns:a16="http://schemas.microsoft.com/office/drawing/2014/main" id="{7F6B3132-DE7E-4677-A4CC-DFF31A03F8B5}"/>
              </a:ext>
            </a:extLst>
          </p:cNvPr>
          <p:cNvSpPr txBox="1"/>
          <p:nvPr/>
        </p:nvSpPr>
        <p:spPr>
          <a:xfrm>
            <a:off x="1410629" y="3580211"/>
            <a:ext cx="2605200" cy="307777"/>
          </a:xfrm>
          <a:prstGeom prst="rect">
            <a:avLst/>
          </a:prstGeom>
          <a:noFill/>
        </p:spPr>
        <p:txBody>
          <a:bodyPr wrap="none" rtlCol="0">
            <a:spAutoFit/>
          </a:bodyPr>
          <a:lstStyle/>
          <a:p>
            <a:pPr marL="285750" indent="-285750">
              <a:buFont typeface="Arial" panose="020B0604020202020204" pitchFamily="34" charset="0"/>
              <a:buChar char="•"/>
            </a:pPr>
            <a:r>
              <a:rPr lang="ru-RU" dirty="0"/>
              <a:t>Прямые вызовы функций</a:t>
            </a:r>
          </a:p>
        </p:txBody>
      </p:sp>
      <p:pic>
        <p:nvPicPr>
          <p:cNvPr id="9" name="Picture 8">
            <a:extLst>
              <a:ext uri="{FF2B5EF4-FFF2-40B4-BE49-F238E27FC236}">
                <a16:creationId xmlns:a16="http://schemas.microsoft.com/office/drawing/2014/main" id="{5FC693BB-4D24-4C25-BB55-CB78BBD1DAB3}"/>
              </a:ext>
            </a:extLst>
          </p:cNvPr>
          <p:cNvPicPr>
            <a:picLocks noChangeAspect="1"/>
          </p:cNvPicPr>
          <p:nvPr/>
        </p:nvPicPr>
        <p:blipFill>
          <a:blip r:embed="rId4"/>
          <a:stretch>
            <a:fillRect/>
          </a:stretch>
        </p:blipFill>
        <p:spPr>
          <a:xfrm>
            <a:off x="5169577" y="3582888"/>
            <a:ext cx="1852845" cy="461063"/>
          </a:xfrm>
          <a:prstGeom prst="rect">
            <a:avLst/>
          </a:prstGeom>
        </p:spPr>
      </p:pic>
      <p:sp>
        <p:nvSpPr>
          <p:cNvPr id="10" name="TextBox 9">
            <a:extLst>
              <a:ext uri="{FF2B5EF4-FFF2-40B4-BE49-F238E27FC236}">
                <a16:creationId xmlns:a16="http://schemas.microsoft.com/office/drawing/2014/main" id="{10C37C13-887F-481C-923C-0148C9B93AB1}"/>
              </a:ext>
            </a:extLst>
          </p:cNvPr>
          <p:cNvSpPr txBox="1"/>
          <p:nvPr/>
        </p:nvSpPr>
        <p:spPr>
          <a:xfrm>
            <a:off x="1410629" y="4414178"/>
            <a:ext cx="2927404" cy="307777"/>
          </a:xfrm>
          <a:prstGeom prst="rect">
            <a:avLst/>
          </a:prstGeom>
          <a:noFill/>
        </p:spPr>
        <p:txBody>
          <a:bodyPr wrap="none" rtlCol="0">
            <a:spAutoFit/>
          </a:bodyPr>
          <a:lstStyle/>
          <a:p>
            <a:pPr marL="285750" indent="-285750">
              <a:buFont typeface="Arial" panose="020B0604020202020204" pitchFamily="34" charset="0"/>
              <a:buChar char="•"/>
            </a:pPr>
            <a:r>
              <a:rPr lang="ru-RU" dirty="0"/>
              <a:t>Прямые обращения к памяти</a:t>
            </a:r>
          </a:p>
        </p:txBody>
      </p:sp>
      <p:pic>
        <p:nvPicPr>
          <p:cNvPr id="11" name="Picture 10">
            <a:extLst>
              <a:ext uri="{FF2B5EF4-FFF2-40B4-BE49-F238E27FC236}">
                <a16:creationId xmlns:a16="http://schemas.microsoft.com/office/drawing/2014/main" id="{A34DC6CB-0B51-4141-8A8A-4928885371B2}"/>
              </a:ext>
            </a:extLst>
          </p:cNvPr>
          <p:cNvPicPr>
            <a:picLocks noChangeAspect="1"/>
          </p:cNvPicPr>
          <p:nvPr/>
        </p:nvPicPr>
        <p:blipFill>
          <a:blip r:embed="rId5"/>
          <a:stretch>
            <a:fillRect/>
          </a:stretch>
        </p:blipFill>
        <p:spPr>
          <a:xfrm>
            <a:off x="4896662" y="4436471"/>
            <a:ext cx="2398674" cy="376332"/>
          </a:xfrm>
          <a:prstGeom prst="rect">
            <a:avLst/>
          </a:prstGeom>
        </p:spPr>
      </p:pic>
      <p:sp>
        <p:nvSpPr>
          <p:cNvPr id="12" name="TextBox 11">
            <a:extLst>
              <a:ext uri="{FF2B5EF4-FFF2-40B4-BE49-F238E27FC236}">
                <a16:creationId xmlns:a16="http://schemas.microsoft.com/office/drawing/2014/main" id="{39C0703F-6240-4B0F-9B0C-20BCE27C053E}"/>
              </a:ext>
            </a:extLst>
          </p:cNvPr>
          <p:cNvSpPr txBox="1"/>
          <p:nvPr/>
        </p:nvSpPr>
        <p:spPr>
          <a:xfrm>
            <a:off x="1410629" y="5256449"/>
            <a:ext cx="2938625" cy="307777"/>
          </a:xfrm>
          <a:prstGeom prst="rect">
            <a:avLst/>
          </a:prstGeom>
          <a:noFill/>
        </p:spPr>
        <p:txBody>
          <a:bodyPr wrap="none" rtlCol="0">
            <a:spAutoFit/>
          </a:bodyPr>
          <a:lstStyle/>
          <a:p>
            <a:pPr marL="285750" indent="-285750">
              <a:buFont typeface="Arial" panose="020B0604020202020204" pitchFamily="34" charset="0"/>
              <a:buChar char="•"/>
            </a:pPr>
            <a:r>
              <a:rPr lang="ru-RU" dirty="0"/>
              <a:t>Одно адресное пространство</a:t>
            </a:r>
          </a:p>
        </p:txBody>
      </p:sp>
      <p:pic>
        <p:nvPicPr>
          <p:cNvPr id="13" name="Picture 12">
            <a:extLst>
              <a:ext uri="{FF2B5EF4-FFF2-40B4-BE49-F238E27FC236}">
                <a16:creationId xmlns:a16="http://schemas.microsoft.com/office/drawing/2014/main" id="{63E6C83F-719B-453F-8B9F-CBD2479B7A0B}"/>
              </a:ext>
            </a:extLst>
          </p:cNvPr>
          <p:cNvPicPr>
            <a:picLocks noChangeAspect="1"/>
          </p:cNvPicPr>
          <p:nvPr/>
        </p:nvPicPr>
        <p:blipFill>
          <a:blip r:embed="rId6"/>
          <a:stretch>
            <a:fillRect/>
          </a:stretch>
        </p:blipFill>
        <p:spPr>
          <a:xfrm>
            <a:off x="4549435" y="5106120"/>
            <a:ext cx="3093127" cy="916211"/>
          </a:xfrm>
          <a:prstGeom prst="rect">
            <a:avLst/>
          </a:prstGeom>
        </p:spPr>
      </p:pic>
    </p:spTree>
    <p:extLst>
      <p:ext uri="{BB962C8B-B14F-4D97-AF65-F5344CB8AC3E}">
        <p14:creationId xmlns:p14="http://schemas.microsoft.com/office/powerpoint/2010/main" val="338060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70</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7" name="Picture 6">
            <a:extLst>
              <a:ext uri="{FF2B5EF4-FFF2-40B4-BE49-F238E27FC236}">
                <a16:creationId xmlns:a16="http://schemas.microsoft.com/office/drawing/2014/main" id="{81166BD5-E7DE-44BF-8144-24FC558D5272}"/>
              </a:ext>
            </a:extLst>
          </p:cNvPr>
          <p:cNvPicPr>
            <a:picLocks noChangeAspect="1"/>
          </p:cNvPicPr>
          <p:nvPr/>
        </p:nvPicPr>
        <p:blipFill>
          <a:blip r:embed="rId5"/>
          <a:stretch>
            <a:fillRect/>
          </a:stretch>
        </p:blipFill>
        <p:spPr>
          <a:xfrm>
            <a:off x="1994420" y="1719598"/>
            <a:ext cx="7825253" cy="4029002"/>
          </a:xfrm>
          <a:prstGeom prst="rect">
            <a:avLst/>
          </a:prstGeom>
        </p:spPr>
      </p:pic>
    </p:spTree>
    <p:extLst>
      <p:ext uri="{BB962C8B-B14F-4D97-AF65-F5344CB8AC3E}">
        <p14:creationId xmlns:p14="http://schemas.microsoft.com/office/powerpoint/2010/main" val="3809022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71</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5" name="Picture 4">
            <a:extLst>
              <a:ext uri="{FF2B5EF4-FFF2-40B4-BE49-F238E27FC236}">
                <a16:creationId xmlns:a16="http://schemas.microsoft.com/office/drawing/2014/main" id="{0A0FFB71-37C4-496E-861A-0ED89C44F405}"/>
              </a:ext>
            </a:extLst>
          </p:cNvPr>
          <p:cNvPicPr>
            <a:picLocks noChangeAspect="1"/>
          </p:cNvPicPr>
          <p:nvPr/>
        </p:nvPicPr>
        <p:blipFill>
          <a:blip r:embed="rId5"/>
          <a:stretch>
            <a:fillRect/>
          </a:stretch>
        </p:blipFill>
        <p:spPr>
          <a:xfrm>
            <a:off x="2215335" y="1746611"/>
            <a:ext cx="7402399" cy="4109056"/>
          </a:xfrm>
          <a:prstGeom prst="rect">
            <a:avLst/>
          </a:prstGeom>
        </p:spPr>
      </p:pic>
    </p:spTree>
    <p:extLst>
      <p:ext uri="{BB962C8B-B14F-4D97-AF65-F5344CB8AC3E}">
        <p14:creationId xmlns:p14="http://schemas.microsoft.com/office/powerpoint/2010/main" val="40346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72</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7" name="Picture 6">
            <a:extLst>
              <a:ext uri="{FF2B5EF4-FFF2-40B4-BE49-F238E27FC236}">
                <a16:creationId xmlns:a16="http://schemas.microsoft.com/office/drawing/2014/main" id="{84951767-AA9A-4988-B348-060816FE49C7}"/>
              </a:ext>
            </a:extLst>
          </p:cNvPr>
          <p:cNvPicPr>
            <a:picLocks noChangeAspect="1"/>
          </p:cNvPicPr>
          <p:nvPr/>
        </p:nvPicPr>
        <p:blipFill>
          <a:blip r:embed="rId5"/>
          <a:stretch>
            <a:fillRect/>
          </a:stretch>
        </p:blipFill>
        <p:spPr>
          <a:xfrm>
            <a:off x="2154041" y="1694313"/>
            <a:ext cx="7383349" cy="3871104"/>
          </a:xfrm>
          <a:prstGeom prst="rect">
            <a:avLst/>
          </a:prstGeom>
        </p:spPr>
      </p:pic>
    </p:spTree>
    <p:extLst>
      <p:ext uri="{BB962C8B-B14F-4D97-AF65-F5344CB8AC3E}">
        <p14:creationId xmlns:p14="http://schemas.microsoft.com/office/powerpoint/2010/main" val="3875169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73</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5" name="Picture 4">
            <a:extLst>
              <a:ext uri="{FF2B5EF4-FFF2-40B4-BE49-F238E27FC236}">
                <a16:creationId xmlns:a16="http://schemas.microsoft.com/office/drawing/2014/main" id="{C4BADE1B-5627-4E12-B08D-A4DEDB8A40A6}"/>
              </a:ext>
            </a:extLst>
          </p:cNvPr>
          <p:cNvPicPr>
            <a:picLocks noChangeAspect="1"/>
          </p:cNvPicPr>
          <p:nvPr/>
        </p:nvPicPr>
        <p:blipFill>
          <a:blip r:embed="rId5"/>
          <a:stretch>
            <a:fillRect/>
          </a:stretch>
        </p:blipFill>
        <p:spPr>
          <a:xfrm>
            <a:off x="2336762" y="1719497"/>
            <a:ext cx="7838727" cy="4353228"/>
          </a:xfrm>
          <a:prstGeom prst="rect">
            <a:avLst/>
          </a:prstGeom>
        </p:spPr>
      </p:pic>
    </p:spTree>
    <p:extLst>
      <p:ext uri="{BB962C8B-B14F-4D97-AF65-F5344CB8AC3E}">
        <p14:creationId xmlns:p14="http://schemas.microsoft.com/office/powerpoint/2010/main" val="950309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74</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699778" cy="307777"/>
          </a:xfrm>
          <a:prstGeom prst="rect">
            <a:avLst/>
          </a:prstGeom>
          <a:noFill/>
        </p:spPr>
        <p:txBody>
          <a:bodyPr wrap="none" rtlCol="0">
            <a:spAutoFit/>
          </a:bodyPr>
          <a:lstStyle/>
          <a:p>
            <a:r>
              <a:rPr lang="en-US" dirty="0">
                <a:hlinkClick r:id="rId4"/>
              </a:rPr>
              <a:t>6_threads/1</a:t>
            </a:r>
            <a:r>
              <a:rPr lang="ru-RU" dirty="0">
                <a:hlinkClick r:id="rId4"/>
              </a:rPr>
              <a:t>2_</a:t>
            </a:r>
            <a:r>
              <a:rPr lang="en-US" dirty="0" err="1">
                <a:hlinkClick r:id="rId4"/>
              </a:rPr>
              <a:t>cthread_detach.c</a:t>
            </a:r>
            <a:endParaRPr lang="ru-RU" dirty="0"/>
          </a:p>
        </p:txBody>
      </p:sp>
      <p:pic>
        <p:nvPicPr>
          <p:cNvPr id="7" name="Picture 6">
            <a:extLst>
              <a:ext uri="{FF2B5EF4-FFF2-40B4-BE49-F238E27FC236}">
                <a16:creationId xmlns:a16="http://schemas.microsoft.com/office/drawing/2014/main" id="{96133988-327D-4940-99F8-3D7B4AA42D15}"/>
              </a:ext>
            </a:extLst>
          </p:cNvPr>
          <p:cNvPicPr>
            <a:picLocks noChangeAspect="1"/>
          </p:cNvPicPr>
          <p:nvPr/>
        </p:nvPicPr>
        <p:blipFill>
          <a:blip r:embed="rId5"/>
          <a:stretch>
            <a:fillRect/>
          </a:stretch>
        </p:blipFill>
        <p:spPr>
          <a:xfrm>
            <a:off x="1085743" y="1765377"/>
            <a:ext cx="3746629" cy="3447818"/>
          </a:xfrm>
          <a:prstGeom prst="rect">
            <a:avLst/>
          </a:prstGeom>
        </p:spPr>
      </p:pic>
      <p:pic>
        <p:nvPicPr>
          <p:cNvPr id="9" name="Picture 8">
            <a:extLst>
              <a:ext uri="{FF2B5EF4-FFF2-40B4-BE49-F238E27FC236}">
                <a16:creationId xmlns:a16="http://schemas.microsoft.com/office/drawing/2014/main" id="{84CDDD88-3C26-4E4F-B60A-08A1CEF77A37}"/>
              </a:ext>
            </a:extLst>
          </p:cNvPr>
          <p:cNvPicPr>
            <a:picLocks noChangeAspect="1"/>
          </p:cNvPicPr>
          <p:nvPr/>
        </p:nvPicPr>
        <p:blipFill>
          <a:blip r:embed="rId6"/>
          <a:stretch>
            <a:fillRect/>
          </a:stretch>
        </p:blipFill>
        <p:spPr>
          <a:xfrm>
            <a:off x="5995290" y="1450820"/>
            <a:ext cx="1906149" cy="4404847"/>
          </a:xfrm>
          <a:prstGeom prst="rect">
            <a:avLst/>
          </a:prstGeom>
        </p:spPr>
      </p:pic>
    </p:spTree>
    <p:extLst>
      <p:ext uri="{BB962C8B-B14F-4D97-AF65-F5344CB8AC3E}">
        <p14:creationId xmlns:p14="http://schemas.microsoft.com/office/powerpoint/2010/main" val="357064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75</a:t>
            </a:fld>
            <a:endParaRPr/>
          </a:p>
        </p:txBody>
      </p:sp>
      <p:pic>
        <p:nvPicPr>
          <p:cNvPr id="5" name="Picture 4">
            <a:extLst>
              <a:ext uri="{FF2B5EF4-FFF2-40B4-BE49-F238E27FC236}">
                <a16:creationId xmlns:a16="http://schemas.microsoft.com/office/drawing/2014/main" id="{7257DDBB-D51A-485C-BA29-8A472441D02F}"/>
              </a:ext>
            </a:extLst>
          </p:cNvPr>
          <p:cNvPicPr>
            <a:picLocks noChangeAspect="1"/>
          </p:cNvPicPr>
          <p:nvPr/>
        </p:nvPicPr>
        <p:blipFill>
          <a:blip r:embed="rId3"/>
          <a:stretch>
            <a:fillRect/>
          </a:stretch>
        </p:blipFill>
        <p:spPr>
          <a:xfrm>
            <a:off x="4080358" y="1814300"/>
            <a:ext cx="4031283" cy="3229400"/>
          </a:xfrm>
          <a:prstGeom prst="rect">
            <a:avLst/>
          </a:prstGeom>
        </p:spPr>
      </p:pic>
    </p:spTree>
    <p:extLst>
      <p:ext uri="{BB962C8B-B14F-4D97-AF65-F5344CB8AC3E}">
        <p14:creationId xmlns:p14="http://schemas.microsoft.com/office/powerpoint/2010/main" val="966925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76</a:t>
            </a:fld>
            <a:endParaRPr/>
          </a:p>
        </p:txBody>
      </p:sp>
      <p:pic>
        <p:nvPicPr>
          <p:cNvPr id="7" name="Picture 6">
            <a:extLst>
              <a:ext uri="{FF2B5EF4-FFF2-40B4-BE49-F238E27FC236}">
                <a16:creationId xmlns:a16="http://schemas.microsoft.com/office/drawing/2014/main" id="{C5928C88-8929-460B-B7DB-9B7C5E1DE3BB}"/>
              </a:ext>
            </a:extLst>
          </p:cNvPr>
          <p:cNvPicPr>
            <a:picLocks noChangeAspect="1"/>
          </p:cNvPicPr>
          <p:nvPr/>
        </p:nvPicPr>
        <p:blipFill>
          <a:blip r:embed="rId3"/>
          <a:stretch>
            <a:fillRect/>
          </a:stretch>
        </p:blipFill>
        <p:spPr>
          <a:xfrm>
            <a:off x="3149676" y="1692182"/>
            <a:ext cx="5392079" cy="4245145"/>
          </a:xfrm>
          <a:prstGeom prst="rect">
            <a:avLst/>
          </a:prstGeom>
        </p:spPr>
      </p:pic>
    </p:spTree>
    <p:extLst>
      <p:ext uri="{BB962C8B-B14F-4D97-AF65-F5344CB8AC3E}">
        <p14:creationId xmlns:p14="http://schemas.microsoft.com/office/powerpoint/2010/main" val="3779523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77</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745717" cy="307777"/>
          </a:xfrm>
          <a:prstGeom prst="rect">
            <a:avLst/>
          </a:prstGeom>
        </p:spPr>
        <p:txBody>
          <a:bodyPr wrap="none">
            <a:spAutoFit/>
          </a:bodyPr>
          <a:lstStyle/>
          <a:p>
            <a:r>
              <a:rPr lang="en-US" dirty="0">
                <a:latin typeface="Open Sans"/>
              </a:rPr>
              <a:t>1</a:t>
            </a:r>
            <a:r>
              <a:rPr lang="ru-RU" dirty="0">
                <a:latin typeface="Open Sans"/>
              </a:rPr>
              <a:t> балл</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2959058" y="3187559"/>
            <a:ext cx="6309947" cy="307777"/>
          </a:xfrm>
          <a:prstGeom prst="rect">
            <a:avLst/>
          </a:prstGeom>
          <a:noFill/>
        </p:spPr>
        <p:txBody>
          <a:bodyPr wrap="square" rtlCol="0">
            <a:spAutoFit/>
          </a:bodyPr>
          <a:lstStyle/>
          <a:p>
            <a:pPr fontAlgn="base"/>
            <a:r>
              <a:rPr lang="en-US" dirty="0">
                <a:latin typeface="Courier New" panose="02070309020205020404" pitchFamily="49" charset="0"/>
                <a:cs typeface="Courier New" panose="02070309020205020404" pitchFamily="49" charset="0"/>
              </a:rPr>
              <a:t>return __</a:t>
            </a:r>
            <a:r>
              <a:rPr lang="en-US" dirty="0" err="1">
                <a:latin typeface="Courier New" panose="02070309020205020404" pitchFamily="49" charset="0"/>
                <a:cs typeface="Courier New" panose="02070309020205020404" pitchFamily="49" charset="0"/>
              </a:rPr>
              <a:t>sync_bool_compare_and_swap</a:t>
            </a:r>
            <a:r>
              <a:rPr lang="en-US" dirty="0">
                <a:latin typeface="Courier New" panose="02070309020205020404" pitchFamily="49" charset="0"/>
                <a:cs typeface="Courier New" panose="02070309020205020404" pitchFamily="49" charset="0"/>
              </a:rPr>
              <a:t>(mutex-&gt;lock, 0, 1);</a:t>
            </a:r>
            <a:endParaRPr lang="ru-RU" dirty="0">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Как реализован </a:t>
            </a:r>
            <a:r>
              <a:rPr lang="ru-RU" sz="2800" dirty="0" err="1">
                <a:latin typeface="Open Sans"/>
              </a:rPr>
              <a:t>pthread_mutex_trylock</a:t>
            </a:r>
            <a:r>
              <a:rPr lang="ru-RU" sz="2800" dirty="0">
                <a:latin typeface="Open Sans"/>
              </a:rPr>
              <a:t>?</a:t>
            </a:r>
            <a:endParaRPr lang="ru-RU" sz="2800" dirty="0"/>
          </a:p>
        </p:txBody>
      </p:sp>
      <p:pic>
        <p:nvPicPr>
          <p:cNvPr id="6" name="Picture 5">
            <a:extLst>
              <a:ext uri="{FF2B5EF4-FFF2-40B4-BE49-F238E27FC236}">
                <a16:creationId xmlns:a16="http://schemas.microsoft.com/office/drawing/2014/main" id="{0A67B077-1A32-4E4B-9D52-B0847BF3D202}"/>
              </a:ext>
            </a:extLst>
          </p:cNvPr>
          <p:cNvPicPr>
            <a:picLocks noChangeAspect="1"/>
          </p:cNvPicPr>
          <p:nvPr/>
        </p:nvPicPr>
        <p:blipFill>
          <a:blip r:embed="rId5"/>
          <a:stretch>
            <a:fillRect/>
          </a:stretch>
        </p:blipFill>
        <p:spPr>
          <a:xfrm>
            <a:off x="3046606" y="4480286"/>
            <a:ext cx="5753100" cy="638175"/>
          </a:xfrm>
          <a:prstGeom prst="rect">
            <a:avLst/>
          </a:prstGeom>
        </p:spPr>
      </p:pic>
    </p:spTree>
    <p:extLst>
      <p:ext uri="{BB962C8B-B14F-4D97-AF65-F5344CB8AC3E}">
        <p14:creationId xmlns:p14="http://schemas.microsoft.com/office/powerpoint/2010/main" val="19065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78</a:t>
            </a:fld>
            <a:endParaRPr/>
          </a:p>
        </p:txBody>
      </p:sp>
      <p:pic>
        <p:nvPicPr>
          <p:cNvPr id="5" name="Picture 4">
            <a:extLst>
              <a:ext uri="{FF2B5EF4-FFF2-40B4-BE49-F238E27FC236}">
                <a16:creationId xmlns:a16="http://schemas.microsoft.com/office/drawing/2014/main" id="{E06D407E-CB06-463D-A392-3BC117755C86}"/>
              </a:ext>
            </a:extLst>
          </p:cNvPr>
          <p:cNvPicPr>
            <a:picLocks noChangeAspect="1"/>
          </p:cNvPicPr>
          <p:nvPr/>
        </p:nvPicPr>
        <p:blipFill>
          <a:blip r:embed="rId3"/>
          <a:stretch>
            <a:fillRect/>
          </a:stretch>
        </p:blipFill>
        <p:spPr>
          <a:xfrm>
            <a:off x="1145439" y="1566786"/>
            <a:ext cx="4950561" cy="4334628"/>
          </a:xfrm>
          <a:prstGeom prst="rect">
            <a:avLst/>
          </a:prstGeom>
        </p:spPr>
      </p:pic>
    </p:spTree>
    <p:extLst>
      <p:ext uri="{BB962C8B-B14F-4D97-AF65-F5344CB8AC3E}">
        <p14:creationId xmlns:p14="http://schemas.microsoft.com/office/powerpoint/2010/main" val="2629660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79</a:t>
            </a:fld>
            <a:endParaRPr/>
          </a:p>
        </p:txBody>
      </p:sp>
      <p:pic>
        <p:nvPicPr>
          <p:cNvPr id="6" name="Picture 5">
            <a:extLst>
              <a:ext uri="{FF2B5EF4-FFF2-40B4-BE49-F238E27FC236}">
                <a16:creationId xmlns:a16="http://schemas.microsoft.com/office/drawing/2014/main" id="{38E8C882-E776-4979-85D4-8D5A2ED5EC3A}"/>
              </a:ext>
            </a:extLst>
          </p:cNvPr>
          <p:cNvPicPr>
            <a:picLocks noChangeAspect="1"/>
          </p:cNvPicPr>
          <p:nvPr/>
        </p:nvPicPr>
        <p:blipFill>
          <a:blip r:embed="rId3"/>
          <a:stretch>
            <a:fillRect/>
          </a:stretch>
        </p:blipFill>
        <p:spPr>
          <a:xfrm>
            <a:off x="1153339" y="1612532"/>
            <a:ext cx="7533462" cy="4641507"/>
          </a:xfrm>
          <a:prstGeom prst="rect">
            <a:avLst/>
          </a:prstGeom>
        </p:spPr>
      </p:pic>
    </p:spTree>
    <p:extLst>
      <p:ext uri="{BB962C8B-B14F-4D97-AF65-F5344CB8AC3E}">
        <p14:creationId xmlns:p14="http://schemas.microsoft.com/office/powerpoint/2010/main" val="365560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49F94F-EAEB-4301-BE5A-03D931201521}"/>
              </a:ext>
            </a:extLst>
          </p:cNvPr>
          <p:cNvSpPr>
            <a:spLocks noGrp="1"/>
          </p:cNvSpPr>
          <p:nvPr>
            <p:ph type="body" idx="2"/>
          </p:nvPr>
        </p:nvSpPr>
        <p:spPr/>
        <p:txBody>
          <a:bodyPr/>
          <a:lstStyle/>
          <a:p>
            <a:pPr marL="25400" indent="0">
              <a:buNone/>
            </a:pPr>
            <a:r>
              <a:rPr lang="ru-RU" dirty="0"/>
              <a:t>Потоки 2/2</a:t>
            </a:r>
          </a:p>
        </p:txBody>
      </p:sp>
      <p:sp>
        <p:nvSpPr>
          <p:cNvPr id="4" name="Slide Number Placeholder 3">
            <a:extLst>
              <a:ext uri="{FF2B5EF4-FFF2-40B4-BE49-F238E27FC236}">
                <a16:creationId xmlns:a16="http://schemas.microsoft.com/office/drawing/2014/main" id="{D1534E77-AB0D-4116-B64D-50CAF2B0E57A}"/>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a:t>
            </a:fld>
            <a:endParaRPr/>
          </a:p>
        </p:txBody>
      </p:sp>
      <p:sp>
        <p:nvSpPr>
          <p:cNvPr id="5" name="TextBox 4">
            <a:extLst>
              <a:ext uri="{FF2B5EF4-FFF2-40B4-BE49-F238E27FC236}">
                <a16:creationId xmlns:a16="http://schemas.microsoft.com/office/drawing/2014/main" id="{DFD6E912-4116-488A-B2CF-255AA5C291B4}"/>
              </a:ext>
            </a:extLst>
          </p:cNvPr>
          <p:cNvSpPr txBox="1"/>
          <p:nvPr/>
        </p:nvSpPr>
        <p:spPr>
          <a:xfrm>
            <a:off x="3624146" y="1612532"/>
            <a:ext cx="4960012" cy="369332"/>
          </a:xfrm>
          <a:prstGeom prst="rect">
            <a:avLst/>
          </a:prstGeom>
          <a:noFill/>
        </p:spPr>
        <p:txBody>
          <a:bodyPr wrap="none" rtlCol="0">
            <a:spAutoFit/>
          </a:bodyPr>
          <a:lstStyle/>
          <a:p>
            <a:r>
              <a:rPr lang="ru-RU" sz="1800" b="1" dirty="0"/>
              <a:t>В </a:t>
            </a:r>
            <a:r>
              <a:rPr lang="ru-RU" sz="1800" b="1" dirty="0" err="1"/>
              <a:t>Linux</a:t>
            </a:r>
            <a:r>
              <a:rPr lang="ru-RU" sz="1800" b="1" dirty="0"/>
              <a:t> потоки и процессы - одно и то же</a:t>
            </a:r>
            <a:endParaRPr lang="ru-RU" sz="1800" dirty="0"/>
          </a:p>
        </p:txBody>
      </p:sp>
      <p:pic>
        <p:nvPicPr>
          <p:cNvPr id="6" name="Picture 5">
            <a:extLst>
              <a:ext uri="{FF2B5EF4-FFF2-40B4-BE49-F238E27FC236}">
                <a16:creationId xmlns:a16="http://schemas.microsoft.com/office/drawing/2014/main" id="{04FF7452-2CD5-4417-890A-A9946C0764A5}"/>
              </a:ext>
            </a:extLst>
          </p:cNvPr>
          <p:cNvPicPr>
            <a:picLocks noChangeAspect="1"/>
          </p:cNvPicPr>
          <p:nvPr/>
        </p:nvPicPr>
        <p:blipFill>
          <a:blip r:embed="rId3"/>
          <a:stretch>
            <a:fillRect/>
          </a:stretch>
        </p:blipFill>
        <p:spPr>
          <a:xfrm>
            <a:off x="2959058" y="2214733"/>
            <a:ext cx="5123540" cy="3684261"/>
          </a:xfrm>
          <a:prstGeom prst="rect">
            <a:avLst/>
          </a:prstGeom>
          <a:noFill/>
          <a:ln>
            <a:solidFill>
              <a:schemeClr val="tx1"/>
            </a:solidFill>
          </a:ln>
        </p:spPr>
      </p:pic>
      <p:sp>
        <p:nvSpPr>
          <p:cNvPr id="7" name="Rectangle 6">
            <a:extLst>
              <a:ext uri="{FF2B5EF4-FFF2-40B4-BE49-F238E27FC236}">
                <a16:creationId xmlns:a16="http://schemas.microsoft.com/office/drawing/2014/main" id="{2769A2A0-CFB7-4C60-95E5-C443253F6652}"/>
              </a:ext>
            </a:extLst>
          </p:cNvPr>
          <p:cNvSpPr/>
          <p:nvPr/>
        </p:nvSpPr>
        <p:spPr>
          <a:xfrm>
            <a:off x="3730083" y="3573966"/>
            <a:ext cx="4399156" cy="2118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0CB434A1-B738-4EB4-B186-EF68259BE639}"/>
              </a:ext>
            </a:extLst>
          </p:cNvPr>
          <p:cNvSpPr/>
          <p:nvPr/>
        </p:nvSpPr>
        <p:spPr>
          <a:xfrm>
            <a:off x="3730083" y="4315522"/>
            <a:ext cx="4399156" cy="2118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4CC71E42-00B9-486B-8628-513B3F02725B}"/>
              </a:ext>
            </a:extLst>
          </p:cNvPr>
          <p:cNvSpPr/>
          <p:nvPr/>
        </p:nvSpPr>
        <p:spPr>
          <a:xfrm>
            <a:off x="3730083" y="5057078"/>
            <a:ext cx="4399156" cy="284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2878C858-9C22-4FD2-B08E-0129B14B7586}"/>
              </a:ext>
            </a:extLst>
          </p:cNvPr>
          <p:cNvSpPr txBox="1"/>
          <p:nvPr/>
        </p:nvSpPr>
        <p:spPr>
          <a:xfrm>
            <a:off x="8900264" y="4159848"/>
            <a:ext cx="1103187" cy="523220"/>
          </a:xfrm>
          <a:prstGeom prst="rect">
            <a:avLst/>
          </a:prstGeom>
          <a:noFill/>
        </p:spPr>
        <p:txBody>
          <a:bodyPr wrap="none" rtlCol="0">
            <a:spAutoFit/>
          </a:bodyPr>
          <a:lstStyle/>
          <a:p>
            <a:pPr algn="ctr"/>
            <a:r>
              <a:rPr lang="ru-RU" dirty="0"/>
              <a:t>Это потоки</a:t>
            </a:r>
            <a:br>
              <a:rPr lang="ru-RU" dirty="0"/>
            </a:br>
            <a:r>
              <a:rPr lang="ru-RU" dirty="0"/>
              <a:t>делят</a:t>
            </a:r>
          </a:p>
        </p:txBody>
      </p:sp>
    </p:spTree>
    <p:extLst>
      <p:ext uri="{BB962C8B-B14F-4D97-AF65-F5344CB8AC3E}">
        <p14:creationId xmlns:p14="http://schemas.microsoft.com/office/powerpoint/2010/main" val="42206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80</a:t>
            </a:fld>
            <a:endParaRPr/>
          </a:p>
        </p:txBody>
      </p:sp>
      <p:pic>
        <p:nvPicPr>
          <p:cNvPr id="5" name="Picture 4">
            <a:extLst>
              <a:ext uri="{FF2B5EF4-FFF2-40B4-BE49-F238E27FC236}">
                <a16:creationId xmlns:a16="http://schemas.microsoft.com/office/drawing/2014/main" id="{6F4F1617-2F3D-480F-AAE9-BC5E1E726A93}"/>
              </a:ext>
            </a:extLst>
          </p:cNvPr>
          <p:cNvPicPr>
            <a:picLocks noChangeAspect="1"/>
          </p:cNvPicPr>
          <p:nvPr/>
        </p:nvPicPr>
        <p:blipFill>
          <a:blip r:embed="rId3"/>
          <a:stretch>
            <a:fillRect/>
          </a:stretch>
        </p:blipFill>
        <p:spPr>
          <a:xfrm>
            <a:off x="1107804" y="1612532"/>
            <a:ext cx="7428455" cy="4441183"/>
          </a:xfrm>
          <a:prstGeom prst="rect">
            <a:avLst/>
          </a:prstGeom>
        </p:spPr>
      </p:pic>
    </p:spTree>
    <p:extLst>
      <p:ext uri="{BB962C8B-B14F-4D97-AF65-F5344CB8AC3E}">
        <p14:creationId xmlns:p14="http://schemas.microsoft.com/office/powerpoint/2010/main" val="1979022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81</a:t>
            </a:fld>
            <a:endParaRPr/>
          </a:p>
        </p:txBody>
      </p:sp>
      <p:pic>
        <p:nvPicPr>
          <p:cNvPr id="6" name="Picture 5">
            <a:extLst>
              <a:ext uri="{FF2B5EF4-FFF2-40B4-BE49-F238E27FC236}">
                <a16:creationId xmlns:a16="http://schemas.microsoft.com/office/drawing/2014/main" id="{CACCFA15-3AA3-478C-AACF-2A3DBFD9A208}"/>
              </a:ext>
            </a:extLst>
          </p:cNvPr>
          <p:cNvPicPr>
            <a:picLocks noChangeAspect="1"/>
          </p:cNvPicPr>
          <p:nvPr/>
        </p:nvPicPr>
        <p:blipFill>
          <a:blip r:embed="rId3"/>
          <a:stretch>
            <a:fillRect/>
          </a:stretch>
        </p:blipFill>
        <p:spPr>
          <a:xfrm>
            <a:off x="1103971" y="1612532"/>
            <a:ext cx="7304049" cy="4650141"/>
          </a:xfrm>
          <a:prstGeom prst="rect">
            <a:avLst/>
          </a:prstGeom>
        </p:spPr>
      </p:pic>
    </p:spTree>
    <p:extLst>
      <p:ext uri="{BB962C8B-B14F-4D97-AF65-F5344CB8AC3E}">
        <p14:creationId xmlns:p14="http://schemas.microsoft.com/office/powerpoint/2010/main" val="309271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82</a:t>
            </a:fld>
            <a:endParaRPr/>
          </a:p>
        </p:txBody>
      </p:sp>
      <p:pic>
        <p:nvPicPr>
          <p:cNvPr id="8" name="Graphic 7" descr="Lightbulb">
            <a:extLst>
              <a:ext uri="{FF2B5EF4-FFF2-40B4-BE49-F238E27FC236}">
                <a16:creationId xmlns:a16="http://schemas.microsoft.com/office/drawing/2014/main" id="{E4537292-4556-4450-A424-B0B1EDCF7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508" y="1612419"/>
            <a:ext cx="914400" cy="914400"/>
          </a:xfrm>
          <a:prstGeom prst="rect">
            <a:avLst/>
          </a:prstGeom>
        </p:spPr>
      </p:pic>
      <p:sp>
        <p:nvSpPr>
          <p:cNvPr id="9" name="Rectangle 8">
            <a:extLst>
              <a:ext uri="{FF2B5EF4-FFF2-40B4-BE49-F238E27FC236}">
                <a16:creationId xmlns:a16="http://schemas.microsoft.com/office/drawing/2014/main" id="{F0BB92FC-514E-48F0-AAE0-31412D084FD2}"/>
              </a:ext>
            </a:extLst>
          </p:cNvPr>
          <p:cNvSpPr/>
          <p:nvPr/>
        </p:nvSpPr>
        <p:spPr>
          <a:xfrm>
            <a:off x="951024" y="2736006"/>
            <a:ext cx="845103" cy="307777"/>
          </a:xfrm>
          <a:prstGeom prst="rect">
            <a:avLst/>
          </a:prstGeom>
        </p:spPr>
        <p:txBody>
          <a:bodyPr wrap="none">
            <a:spAutoFit/>
          </a:bodyPr>
          <a:lstStyle/>
          <a:p>
            <a:r>
              <a:rPr lang="ru-RU" dirty="0">
                <a:latin typeface="Open Sans"/>
              </a:rPr>
              <a:t>2 балла</a:t>
            </a:r>
            <a:endParaRPr lang="ru-RU" dirty="0"/>
          </a:p>
        </p:txBody>
      </p:sp>
      <p:sp>
        <p:nvSpPr>
          <p:cNvPr id="10" name="Oval 9">
            <a:extLst>
              <a:ext uri="{FF2B5EF4-FFF2-40B4-BE49-F238E27FC236}">
                <a16:creationId xmlns:a16="http://schemas.microsoft.com/office/drawing/2014/main" id="{41FA5C6D-33ED-430F-9D4C-D81C04892B07}"/>
              </a:ext>
            </a:extLst>
          </p:cNvPr>
          <p:cNvSpPr/>
          <p:nvPr/>
        </p:nvSpPr>
        <p:spPr>
          <a:xfrm>
            <a:off x="1157653" y="1746739"/>
            <a:ext cx="348762" cy="34760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BB9DF323-B173-4F87-971A-27F61EE9EA60}"/>
              </a:ext>
            </a:extLst>
          </p:cNvPr>
          <p:cNvSpPr txBox="1"/>
          <p:nvPr/>
        </p:nvSpPr>
        <p:spPr>
          <a:xfrm>
            <a:off x="2959058" y="2694377"/>
            <a:ext cx="6309947" cy="1600438"/>
          </a:xfrm>
          <a:prstGeom prst="rect">
            <a:avLst/>
          </a:prstGeom>
          <a:noFill/>
        </p:spPr>
        <p:txBody>
          <a:bodyPr wrap="square" rtlCol="0">
            <a:spAutoFit/>
          </a:bodyPr>
          <a:lstStyle/>
          <a:p>
            <a:pPr fontAlgn="base"/>
            <a:r>
              <a:rPr lang="en-US" dirty="0">
                <a:latin typeface="Courier New" panose="02070309020205020404" pitchFamily="49" charset="0"/>
                <a:cs typeface="Courier New" panose="02070309020205020404" pitchFamily="49" charset="0"/>
              </a:rPr>
              <a:t>/* Possible implementation. */</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        if (mutex-&gt;readers &gt; 0)</a:t>
            </a:r>
          </a:p>
          <a:p>
            <a:pPr fontAlgn="base"/>
            <a:r>
              <a:rPr lang="en-US" dirty="0">
                <a:latin typeface="Courier New" panose="02070309020205020404" pitchFamily="49" charset="0"/>
                <a:cs typeface="Courier New" panose="02070309020205020404" pitchFamily="49" charset="0"/>
              </a:rPr>
              <a:t>                mutex-&gt;readers--;</a:t>
            </a:r>
          </a:p>
          <a:p>
            <a:pPr fontAlgn="base"/>
            <a:r>
              <a:rPr lang="en-US" dirty="0">
                <a:latin typeface="Courier New" panose="02070309020205020404" pitchFamily="49" charset="0"/>
                <a:cs typeface="Courier New" panose="02070309020205020404" pitchFamily="49" charset="0"/>
              </a:rPr>
              <a:t>        else</a:t>
            </a:r>
          </a:p>
          <a:p>
            <a:pPr fontAlgn="base"/>
            <a:r>
              <a:rPr lang="en-US" dirty="0">
                <a:latin typeface="Courier New" panose="02070309020205020404" pitchFamily="49" charset="0"/>
                <a:cs typeface="Courier New" panose="02070309020205020404" pitchFamily="49" charset="0"/>
              </a:rPr>
              <a:t>                mutex-&gt;writers = 0;</a:t>
            </a:r>
          </a:p>
          <a:p>
            <a:pPr fontAlgn="base"/>
            <a:r>
              <a:rPr lang="en-US" dirty="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087222DA-E774-4377-81C7-BD9B5CAF0709}"/>
              </a:ext>
            </a:extLst>
          </p:cNvPr>
          <p:cNvSpPr/>
          <p:nvPr/>
        </p:nvSpPr>
        <p:spPr>
          <a:xfrm>
            <a:off x="2078734" y="1587980"/>
            <a:ext cx="6772190" cy="954107"/>
          </a:xfrm>
          <a:prstGeom prst="rect">
            <a:avLst/>
          </a:prstGeom>
        </p:spPr>
        <p:txBody>
          <a:bodyPr wrap="square">
            <a:spAutoFit/>
          </a:bodyPr>
          <a:lstStyle/>
          <a:p>
            <a:pPr algn="ctr"/>
            <a:r>
              <a:rPr lang="ru-RU" sz="2800" dirty="0">
                <a:latin typeface="Open Sans"/>
              </a:rPr>
              <a:t>Почему </a:t>
            </a:r>
            <a:r>
              <a:rPr lang="ru-RU" sz="2800" dirty="0" err="1">
                <a:latin typeface="Open Sans"/>
              </a:rPr>
              <a:t>unlock</a:t>
            </a:r>
            <a:r>
              <a:rPr lang="ru-RU" sz="2800" dirty="0">
                <a:latin typeface="Open Sans"/>
              </a:rPr>
              <a:t>() один? Почему нет </a:t>
            </a:r>
            <a:r>
              <a:rPr lang="ru-RU" sz="2800" dirty="0" err="1">
                <a:latin typeface="Open Sans"/>
              </a:rPr>
              <a:t>rdunlock</a:t>
            </a:r>
            <a:r>
              <a:rPr lang="ru-RU" sz="2800" dirty="0">
                <a:latin typeface="Open Sans"/>
              </a:rPr>
              <a:t>(), </a:t>
            </a:r>
            <a:r>
              <a:rPr lang="ru-RU" sz="2800" dirty="0" err="1">
                <a:latin typeface="Open Sans"/>
              </a:rPr>
              <a:t>rwunlock</a:t>
            </a:r>
            <a:r>
              <a:rPr lang="ru-RU" sz="2800" dirty="0">
                <a:latin typeface="Open Sans"/>
              </a:rPr>
              <a:t>()?</a:t>
            </a:r>
            <a:endParaRPr lang="ru-RU" sz="2800" dirty="0"/>
          </a:p>
        </p:txBody>
      </p:sp>
      <p:pic>
        <p:nvPicPr>
          <p:cNvPr id="5" name="Picture 4">
            <a:extLst>
              <a:ext uri="{FF2B5EF4-FFF2-40B4-BE49-F238E27FC236}">
                <a16:creationId xmlns:a16="http://schemas.microsoft.com/office/drawing/2014/main" id="{402BE05A-3275-499E-A500-9D399E31224C}"/>
              </a:ext>
            </a:extLst>
          </p:cNvPr>
          <p:cNvPicPr>
            <a:picLocks noChangeAspect="1"/>
          </p:cNvPicPr>
          <p:nvPr/>
        </p:nvPicPr>
        <p:blipFill>
          <a:blip r:embed="rId5"/>
          <a:stretch>
            <a:fillRect/>
          </a:stretch>
        </p:blipFill>
        <p:spPr>
          <a:xfrm>
            <a:off x="3612045" y="4447105"/>
            <a:ext cx="4467342" cy="1535408"/>
          </a:xfrm>
          <a:prstGeom prst="rect">
            <a:avLst/>
          </a:prstGeom>
        </p:spPr>
      </p:pic>
    </p:spTree>
    <p:extLst>
      <p:ext uri="{BB962C8B-B14F-4D97-AF65-F5344CB8AC3E}">
        <p14:creationId xmlns:p14="http://schemas.microsoft.com/office/powerpoint/2010/main" val="22089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83</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5" name="Picture 4">
            <a:extLst>
              <a:ext uri="{FF2B5EF4-FFF2-40B4-BE49-F238E27FC236}">
                <a16:creationId xmlns:a16="http://schemas.microsoft.com/office/drawing/2014/main" id="{3BBDF64C-43F7-41AE-8AF3-C7C9B40CF50F}"/>
              </a:ext>
            </a:extLst>
          </p:cNvPr>
          <p:cNvPicPr>
            <a:picLocks noChangeAspect="1"/>
          </p:cNvPicPr>
          <p:nvPr/>
        </p:nvPicPr>
        <p:blipFill>
          <a:blip r:embed="rId5"/>
          <a:stretch>
            <a:fillRect/>
          </a:stretch>
        </p:blipFill>
        <p:spPr>
          <a:xfrm>
            <a:off x="982569" y="1612532"/>
            <a:ext cx="7273964" cy="4478567"/>
          </a:xfrm>
          <a:prstGeom prst="rect">
            <a:avLst/>
          </a:prstGeom>
        </p:spPr>
      </p:pic>
    </p:spTree>
    <p:extLst>
      <p:ext uri="{BB962C8B-B14F-4D97-AF65-F5344CB8AC3E}">
        <p14:creationId xmlns:p14="http://schemas.microsoft.com/office/powerpoint/2010/main" val="971168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84</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7" name="Picture 6">
            <a:extLst>
              <a:ext uri="{FF2B5EF4-FFF2-40B4-BE49-F238E27FC236}">
                <a16:creationId xmlns:a16="http://schemas.microsoft.com/office/drawing/2014/main" id="{E13A5285-0A2B-4327-991C-14948EA5609C}"/>
              </a:ext>
            </a:extLst>
          </p:cNvPr>
          <p:cNvPicPr>
            <a:picLocks noChangeAspect="1"/>
          </p:cNvPicPr>
          <p:nvPr/>
        </p:nvPicPr>
        <p:blipFill>
          <a:blip r:embed="rId5"/>
          <a:stretch>
            <a:fillRect/>
          </a:stretch>
        </p:blipFill>
        <p:spPr>
          <a:xfrm>
            <a:off x="982569" y="1612532"/>
            <a:ext cx="7392874" cy="4615778"/>
          </a:xfrm>
          <a:prstGeom prst="rect">
            <a:avLst/>
          </a:prstGeom>
        </p:spPr>
      </p:pic>
    </p:spTree>
    <p:extLst>
      <p:ext uri="{BB962C8B-B14F-4D97-AF65-F5344CB8AC3E}">
        <p14:creationId xmlns:p14="http://schemas.microsoft.com/office/powerpoint/2010/main" val="2820534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85</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5" name="Picture 4">
            <a:extLst>
              <a:ext uri="{FF2B5EF4-FFF2-40B4-BE49-F238E27FC236}">
                <a16:creationId xmlns:a16="http://schemas.microsoft.com/office/drawing/2014/main" id="{F7031BFB-B108-4753-A701-AB133E713E30}"/>
              </a:ext>
            </a:extLst>
          </p:cNvPr>
          <p:cNvPicPr>
            <a:picLocks noChangeAspect="1"/>
          </p:cNvPicPr>
          <p:nvPr/>
        </p:nvPicPr>
        <p:blipFill>
          <a:blip r:embed="rId5"/>
          <a:stretch>
            <a:fillRect/>
          </a:stretch>
        </p:blipFill>
        <p:spPr>
          <a:xfrm>
            <a:off x="982569" y="1612532"/>
            <a:ext cx="7536134" cy="4681069"/>
          </a:xfrm>
          <a:prstGeom prst="rect">
            <a:avLst/>
          </a:prstGeom>
        </p:spPr>
      </p:pic>
    </p:spTree>
    <p:extLst>
      <p:ext uri="{BB962C8B-B14F-4D97-AF65-F5344CB8AC3E}">
        <p14:creationId xmlns:p14="http://schemas.microsoft.com/office/powerpoint/2010/main" val="2658965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86</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7" name="Picture 6">
            <a:extLst>
              <a:ext uri="{FF2B5EF4-FFF2-40B4-BE49-F238E27FC236}">
                <a16:creationId xmlns:a16="http://schemas.microsoft.com/office/drawing/2014/main" id="{449F77F7-F9D1-4D4F-B0A1-A84161AC2420}"/>
              </a:ext>
            </a:extLst>
          </p:cNvPr>
          <p:cNvPicPr>
            <a:picLocks noChangeAspect="1"/>
          </p:cNvPicPr>
          <p:nvPr/>
        </p:nvPicPr>
        <p:blipFill>
          <a:blip r:embed="rId5"/>
          <a:stretch>
            <a:fillRect/>
          </a:stretch>
        </p:blipFill>
        <p:spPr>
          <a:xfrm>
            <a:off x="982569" y="1612532"/>
            <a:ext cx="7486070" cy="4637183"/>
          </a:xfrm>
          <a:prstGeom prst="rect">
            <a:avLst/>
          </a:prstGeom>
        </p:spPr>
      </p:pic>
    </p:spTree>
    <p:extLst>
      <p:ext uri="{BB962C8B-B14F-4D97-AF65-F5344CB8AC3E}">
        <p14:creationId xmlns:p14="http://schemas.microsoft.com/office/powerpoint/2010/main" val="18448739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87</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5" name="Picture 4">
            <a:extLst>
              <a:ext uri="{FF2B5EF4-FFF2-40B4-BE49-F238E27FC236}">
                <a16:creationId xmlns:a16="http://schemas.microsoft.com/office/drawing/2014/main" id="{3C67FB4E-6005-4AD4-A533-E22145D6AA49}"/>
              </a:ext>
            </a:extLst>
          </p:cNvPr>
          <p:cNvPicPr>
            <a:picLocks noChangeAspect="1"/>
          </p:cNvPicPr>
          <p:nvPr/>
        </p:nvPicPr>
        <p:blipFill>
          <a:blip r:embed="rId5"/>
          <a:stretch>
            <a:fillRect/>
          </a:stretch>
        </p:blipFill>
        <p:spPr>
          <a:xfrm>
            <a:off x="982569" y="1612532"/>
            <a:ext cx="7533927" cy="4654919"/>
          </a:xfrm>
          <a:prstGeom prst="rect">
            <a:avLst/>
          </a:prstGeom>
        </p:spPr>
      </p:pic>
    </p:spTree>
    <p:extLst>
      <p:ext uri="{BB962C8B-B14F-4D97-AF65-F5344CB8AC3E}">
        <p14:creationId xmlns:p14="http://schemas.microsoft.com/office/powerpoint/2010/main" val="1637867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88</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720617" cy="307777"/>
          </a:xfrm>
          <a:prstGeom prst="rect">
            <a:avLst/>
          </a:prstGeom>
          <a:noFill/>
        </p:spPr>
        <p:txBody>
          <a:bodyPr wrap="none" rtlCol="0">
            <a:spAutoFit/>
          </a:bodyPr>
          <a:lstStyle/>
          <a:p>
            <a:r>
              <a:rPr lang="en-US" dirty="0">
                <a:hlinkClick r:id="rId4"/>
              </a:rPr>
              <a:t>6_threads/1</a:t>
            </a:r>
            <a:r>
              <a:rPr lang="ru-RU" dirty="0">
                <a:hlinkClick r:id="rId4"/>
              </a:rPr>
              <a:t>3_</a:t>
            </a:r>
            <a:r>
              <a:rPr lang="en-US" dirty="0" err="1">
                <a:hlinkClick r:id="rId4"/>
              </a:rPr>
              <a:t>simple_condvar.c</a:t>
            </a:r>
            <a:endParaRPr lang="ru-RU" dirty="0"/>
          </a:p>
        </p:txBody>
      </p:sp>
      <p:pic>
        <p:nvPicPr>
          <p:cNvPr id="7" name="Picture 6">
            <a:extLst>
              <a:ext uri="{FF2B5EF4-FFF2-40B4-BE49-F238E27FC236}">
                <a16:creationId xmlns:a16="http://schemas.microsoft.com/office/drawing/2014/main" id="{56A09F3D-9EC5-4061-AFBC-EA343B4883C2}"/>
              </a:ext>
            </a:extLst>
          </p:cNvPr>
          <p:cNvPicPr>
            <a:picLocks noChangeAspect="1"/>
          </p:cNvPicPr>
          <p:nvPr/>
        </p:nvPicPr>
        <p:blipFill>
          <a:blip r:embed="rId5"/>
          <a:stretch>
            <a:fillRect/>
          </a:stretch>
        </p:blipFill>
        <p:spPr>
          <a:xfrm>
            <a:off x="982569" y="1612532"/>
            <a:ext cx="6367463" cy="4626064"/>
          </a:xfrm>
          <a:prstGeom prst="rect">
            <a:avLst/>
          </a:prstGeom>
        </p:spPr>
      </p:pic>
    </p:spTree>
    <p:extLst>
      <p:ext uri="{BB962C8B-B14F-4D97-AF65-F5344CB8AC3E}">
        <p14:creationId xmlns:p14="http://schemas.microsoft.com/office/powerpoint/2010/main" val="1078392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89</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103461" cy="307777"/>
          </a:xfrm>
          <a:prstGeom prst="rect">
            <a:avLst/>
          </a:prstGeom>
          <a:noFill/>
        </p:spPr>
        <p:txBody>
          <a:bodyPr wrap="none" rtlCol="0">
            <a:spAutoFit/>
          </a:bodyPr>
          <a:lstStyle/>
          <a:p>
            <a:r>
              <a:rPr lang="en-US" dirty="0">
                <a:hlinkClick r:id="rId4"/>
              </a:rPr>
              <a:t>6_threads/14_condvar.c</a:t>
            </a:r>
            <a:endParaRPr lang="ru-RU" dirty="0"/>
          </a:p>
        </p:txBody>
      </p:sp>
      <p:pic>
        <p:nvPicPr>
          <p:cNvPr id="5" name="Picture 4">
            <a:extLst>
              <a:ext uri="{FF2B5EF4-FFF2-40B4-BE49-F238E27FC236}">
                <a16:creationId xmlns:a16="http://schemas.microsoft.com/office/drawing/2014/main" id="{002DEE1C-E032-472C-86E3-B39EF97FD7BF}"/>
              </a:ext>
            </a:extLst>
          </p:cNvPr>
          <p:cNvPicPr>
            <a:picLocks noChangeAspect="1"/>
          </p:cNvPicPr>
          <p:nvPr/>
        </p:nvPicPr>
        <p:blipFill>
          <a:blip r:embed="rId5"/>
          <a:stretch>
            <a:fillRect/>
          </a:stretch>
        </p:blipFill>
        <p:spPr>
          <a:xfrm>
            <a:off x="982568" y="1612532"/>
            <a:ext cx="7450915" cy="4671180"/>
          </a:xfrm>
          <a:prstGeom prst="rect">
            <a:avLst/>
          </a:prstGeom>
        </p:spPr>
      </p:pic>
    </p:spTree>
    <p:extLst>
      <p:ext uri="{BB962C8B-B14F-4D97-AF65-F5344CB8AC3E}">
        <p14:creationId xmlns:p14="http://schemas.microsoft.com/office/powerpoint/2010/main" val="225601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3178E5-F408-45CA-B578-4CC28249DA4A}"/>
              </a:ext>
            </a:extLst>
          </p:cNvPr>
          <p:cNvSpPr>
            <a:spLocks noGrp="1"/>
          </p:cNvSpPr>
          <p:nvPr>
            <p:ph type="body" idx="1"/>
          </p:nvPr>
        </p:nvSpPr>
        <p:spPr>
          <a:xfrm>
            <a:off x="2732368" y="1560380"/>
            <a:ext cx="6226695" cy="619684"/>
          </a:xfrm>
        </p:spPr>
        <p:txBody>
          <a:bodyPr/>
          <a:lstStyle/>
          <a:p>
            <a:r>
              <a:rPr lang="ru-RU" dirty="0"/>
              <a:t>Создать новый </a:t>
            </a:r>
            <a:r>
              <a:rPr lang="en-US" dirty="0"/>
              <a:t>struct </a:t>
            </a:r>
            <a:r>
              <a:rPr lang="en-US" dirty="0" err="1"/>
              <a:t>task_struct</a:t>
            </a:r>
            <a:r>
              <a:rPr lang="en-US" dirty="0"/>
              <a:t> </a:t>
            </a:r>
            <a:r>
              <a:rPr lang="ru-RU" dirty="0"/>
              <a:t>из </a:t>
            </a:r>
            <a:r>
              <a:rPr lang="en-US" dirty="0"/>
              <a:t>user space</a:t>
            </a:r>
            <a:endParaRPr lang="ru-RU" dirty="0"/>
          </a:p>
        </p:txBody>
      </p:sp>
      <p:sp>
        <p:nvSpPr>
          <p:cNvPr id="3" name="Text Placeholder 2">
            <a:extLst>
              <a:ext uri="{FF2B5EF4-FFF2-40B4-BE49-F238E27FC236}">
                <a16:creationId xmlns:a16="http://schemas.microsoft.com/office/drawing/2014/main" id="{8546E0DC-9106-4B8D-8EB1-E346239BE997}"/>
              </a:ext>
            </a:extLst>
          </p:cNvPr>
          <p:cNvSpPr>
            <a:spLocks noGrp="1"/>
          </p:cNvSpPr>
          <p:nvPr>
            <p:ph type="body" idx="2"/>
          </p:nvPr>
        </p:nvSpPr>
        <p:spPr/>
        <p:txBody>
          <a:bodyPr/>
          <a:lstStyle/>
          <a:p>
            <a:pPr marL="25400" indent="0">
              <a:buNone/>
            </a:pPr>
            <a:r>
              <a:rPr lang="en-US" dirty="0"/>
              <a:t>Clone() 1/4</a:t>
            </a:r>
            <a:endParaRPr lang="ru-RU" dirty="0"/>
          </a:p>
        </p:txBody>
      </p:sp>
      <p:sp>
        <p:nvSpPr>
          <p:cNvPr id="4" name="Slide Number Placeholder 3">
            <a:extLst>
              <a:ext uri="{FF2B5EF4-FFF2-40B4-BE49-F238E27FC236}">
                <a16:creationId xmlns:a16="http://schemas.microsoft.com/office/drawing/2014/main" id="{2604CE83-A4DB-413B-B154-871F35D6629E}"/>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a:t>
            </a:fld>
            <a:endParaRPr/>
          </a:p>
        </p:txBody>
      </p:sp>
      <p:pic>
        <p:nvPicPr>
          <p:cNvPr id="6" name="Picture 5">
            <a:extLst>
              <a:ext uri="{FF2B5EF4-FFF2-40B4-BE49-F238E27FC236}">
                <a16:creationId xmlns:a16="http://schemas.microsoft.com/office/drawing/2014/main" id="{E6177DFF-A900-470C-8037-80CD35B6EE54}"/>
              </a:ext>
            </a:extLst>
          </p:cNvPr>
          <p:cNvPicPr>
            <a:picLocks noChangeAspect="1"/>
          </p:cNvPicPr>
          <p:nvPr/>
        </p:nvPicPr>
        <p:blipFill>
          <a:blip r:embed="rId3"/>
          <a:stretch>
            <a:fillRect/>
          </a:stretch>
        </p:blipFill>
        <p:spPr>
          <a:xfrm>
            <a:off x="2438400" y="2312869"/>
            <a:ext cx="7315200" cy="3685954"/>
          </a:xfrm>
          <a:prstGeom prst="rect">
            <a:avLst/>
          </a:prstGeom>
        </p:spPr>
      </p:pic>
      <p:sp>
        <p:nvSpPr>
          <p:cNvPr id="7" name="Rectangle 6">
            <a:extLst>
              <a:ext uri="{FF2B5EF4-FFF2-40B4-BE49-F238E27FC236}">
                <a16:creationId xmlns:a16="http://schemas.microsoft.com/office/drawing/2014/main" id="{690E4D60-F01A-4906-9342-7BA995BA370A}"/>
              </a:ext>
            </a:extLst>
          </p:cNvPr>
          <p:cNvSpPr/>
          <p:nvPr/>
        </p:nvSpPr>
        <p:spPr>
          <a:xfrm>
            <a:off x="2559205" y="3691054"/>
            <a:ext cx="2291575" cy="42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B13906FF-E199-4A6D-8E5E-022BA252168A}"/>
              </a:ext>
            </a:extLst>
          </p:cNvPr>
          <p:cNvSpPr/>
          <p:nvPr/>
        </p:nvSpPr>
        <p:spPr>
          <a:xfrm>
            <a:off x="6508595" y="4354551"/>
            <a:ext cx="2557346"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7EB6C768-E1C5-417C-9EEE-A52AED25C792}"/>
              </a:ext>
            </a:extLst>
          </p:cNvPr>
          <p:cNvSpPr/>
          <p:nvPr/>
        </p:nvSpPr>
        <p:spPr>
          <a:xfrm>
            <a:off x="6508595" y="5029073"/>
            <a:ext cx="2557346"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2205E898-1713-49F3-883F-7B241F9AF954}"/>
              </a:ext>
            </a:extLst>
          </p:cNvPr>
          <p:cNvSpPr/>
          <p:nvPr/>
        </p:nvSpPr>
        <p:spPr>
          <a:xfrm>
            <a:off x="6508595" y="5693168"/>
            <a:ext cx="2557346"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9FF9FA01-6643-4B45-954C-BFC443339C1F}"/>
              </a:ext>
            </a:extLst>
          </p:cNvPr>
          <p:cNvPicPr>
            <a:picLocks noChangeAspect="1"/>
          </p:cNvPicPr>
          <p:nvPr/>
        </p:nvPicPr>
        <p:blipFill>
          <a:blip r:embed="rId4"/>
          <a:stretch>
            <a:fillRect/>
          </a:stretch>
        </p:blipFill>
        <p:spPr>
          <a:xfrm>
            <a:off x="1650380" y="6278279"/>
            <a:ext cx="8770434" cy="312077"/>
          </a:xfrm>
          <a:prstGeom prst="rect">
            <a:avLst/>
          </a:prstGeom>
        </p:spPr>
      </p:pic>
      <p:sp>
        <p:nvSpPr>
          <p:cNvPr id="12" name="Rectangle 11">
            <a:extLst>
              <a:ext uri="{FF2B5EF4-FFF2-40B4-BE49-F238E27FC236}">
                <a16:creationId xmlns:a16="http://schemas.microsoft.com/office/drawing/2014/main" id="{F7DC1E7E-3379-4EEC-ADE4-871A1AE2711D}"/>
              </a:ext>
            </a:extLst>
          </p:cNvPr>
          <p:cNvSpPr/>
          <p:nvPr/>
        </p:nvSpPr>
        <p:spPr>
          <a:xfrm>
            <a:off x="1558638" y="6274990"/>
            <a:ext cx="8722786" cy="312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9468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90</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103461" cy="307777"/>
          </a:xfrm>
          <a:prstGeom prst="rect">
            <a:avLst/>
          </a:prstGeom>
          <a:noFill/>
        </p:spPr>
        <p:txBody>
          <a:bodyPr wrap="none" rtlCol="0">
            <a:spAutoFit/>
          </a:bodyPr>
          <a:lstStyle/>
          <a:p>
            <a:r>
              <a:rPr lang="en-US" dirty="0">
                <a:hlinkClick r:id="rId4"/>
              </a:rPr>
              <a:t>6_threads/14_condvar.c</a:t>
            </a:r>
            <a:endParaRPr lang="ru-RU" dirty="0"/>
          </a:p>
        </p:txBody>
      </p:sp>
      <p:pic>
        <p:nvPicPr>
          <p:cNvPr id="7" name="Picture 6">
            <a:extLst>
              <a:ext uri="{FF2B5EF4-FFF2-40B4-BE49-F238E27FC236}">
                <a16:creationId xmlns:a16="http://schemas.microsoft.com/office/drawing/2014/main" id="{6B6D1F7B-EEEE-4052-92CD-436A810F52C2}"/>
              </a:ext>
            </a:extLst>
          </p:cNvPr>
          <p:cNvPicPr>
            <a:picLocks noChangeAspect="1"/>
          </p:cNvPicPr>
          <p:nvPr/>
        </p:nvPicPr>
        <p:blipFill>
          <a:blip r:embed="rId5"/>
          <a:stretch>
            <a:fillRect/>
          </a:stretch>
        </p:blipFill>
        <p:spPr>
          <a:xfrm>
            <a:off x="982569" y="1612532"/>
            <a:ext cx="5620850" cy="5075431"/>
          </a:xfrm>
          <a:prstGeom prst="rect">
            <a:avLst/>
          </a:prstGeom>
        </p:spPr>
      </p:pic>
    </p:spTree>
    <p:extLst>
      <p:ext uri="{BB962C8B-B14F-4D97-AF65-F5344CB8AC3E}">
        <p14:creationId xmlns:p14="http://schemas.microsoft.com/office/powerpoint/2010/main" val="37690033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91</a:t>
            </a:fld>
            <a:endParaRPr/>
          </a:p>
        </p:txBody>
      </p:sp>
      <p:pic>
        <p:nvPicPr>
          <p:cNvPr id="5" name="Picture 4">
            <a:extLst>
              <a:ext uri="{FF2B5EF4-FFF2-40B4-BE49-F238E27FC236}">
                <a16:creationId xmlns:a16="http://schemas.microsoft.com/office/drawing/2014/main" id="{243B68DE-3437-443F-B964-79003E6980C0}"/>
              </a:ext>
            </a:extLst>
          </p:cNvPr>
          <p:cNvPicPr>
            <a:picLocks noChangeAspect="1"/>
          </p:cNvPicPr>
          <p:nvPr/>
        </p:nvPicPr>
        <p:blipFill>
          <a:blip r:embed="rId3"/>
          <a:stretch>
            <a:fillRect/>
          </a:stretch>
        </p:blipFill>
        <p:spPr>
          <a:xfrm>
            <a:off x="1136728" y="1538674"/>
            <a:ext cx="6305550" cy="4714875"/>
          </a:xfrm>
          <a:prstGeom prst="rect">
            <a:avLst/>
          </a:prstGeom>
        </p:spPr>
      </p:pic>
    </p:spTree>
    <p:extLst>
      <p:ext uri="{BB962C8B-B14F-4D97-AF65-F5344CB8AC3E}">
        <p14:creationId xmlns:p14="http://schemas.microsoft.com/office/powerpoint/2010/main" val="2818680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92</a:t>
            </a:fld>
            <a:endParaRPr/>
          </a:p>
        </p:txBody>
      </p:sp>
      <p:pic>
        <p:nvPicPr>
          <p:cNvPr id="7" name="Picture 6">
            <a:extLst>
              <a:ext uri="{FF2B5EF4-FFF2-40B4-BE49-F238E27FC236}">
                <a16:creationId xmlns:a16="http://schemas.microsoft.com/office/drawing/2014/main" id="{3E6684CE-D929-4619-A157-C73C85185E9D}"/>
              </a:ext>
            </a:extLst>
          </p:cNvPr>
          <p:cNvPicPr>
            <a:picLocks noChangeAspect="1"/>
          </p:cNvPicPr>
          <p:nvPr/>
        </p:nvPicPr>
        <p:blipFill>
          <a:blip r:embed="rId3"/>
          <a:stretch>
            <a:fillRect/>
          </a:stretch>
        </p:blipFill>
        <p:spPr>
          <a:xfrm>
            <a:off x="982569" y="1612532"/>
            <a:ext cx="6353175" cy="4400550"/>
          </a:xfrm>
          <a:prstGeom prst="rect">
            <a:avLst/>
          </a:prstGeom>
        </p:spPr>
      </p:pic>
    </p:spTree>
    <p:extLst>
      <p:ext uri="{BB962C8B-B14F-4D97-AF65-F5344CB8AC3E}">
        <p14:creationId xmlns:p14="http://schemas.microsoft.com/office/powerpoint/2010/main" val="507777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93</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411238" cy="307777"/>
          </a:xfrm>
          <a:prstGeom prst="rect">
            <a:avLst/>
          </a:prstGeom>
          <a:noFill/>
        </p:spPr>
        <p:txBody>
          <a:bodyPr wrap="none" rtlCol="0">
            <a:spAutoFit/>
          </a:bodyPr>
          <a:lstStyle/>
          <a:p>
            <a:r>
              <a:rPr lang="en-US" dirty="0">
                <a:hlinkClick r:id="rId4"/>
              </a:rPr>
              <a:t>6_threads/15_gcc_thread.c</a:t>
            </a:r>
            <a:endParaRPr lang="ru-RU" dirty="0"/>
          </a:p>
        </p:txBody>
      </p:sp>
      <p:pic>
        <p:nvPicPr>
          <p:cNvPr id="5" name="Picture 4">
            <a:extLst>
              <a:ext uri="{FF2B5EF4-FFF2-40B4-BE49-F238E27FC236}">
                <a16:creationId xmlns:a16="http://schemas.microsoft.com/office/drawing/2014/main" id="{A7873798-158D-4E56-A1D0-52FBBF2FB558}"/>
              </a:ext>
            </a:extLst>
          </p:cNvPr>
          <p:cNvPicPr>
            <a:picLocks noChangeAspect="1"/>
          </p:cNvPicPr>
          <p:nvPr/>
        </p:nvPicPr>
        <p:blipFill>
          <a:blip r:embed="rId5"/>
          <a:stretch>
            <a:fillRect/>
          </a:stretch>
        </p:blipFill>
        <p:spPr>
          <a:xfrm>
            <a:off x="982569" y="1612532"/>
            <a:ext cx="4153325" cy="4617473"/>
          </a:xfrm>
          <a:prstGeom prst="rect">
            <a:avLst/>
          </a:prstGeom>
        </p:spPr>
      </p:pic>
      <p:pic>
        <p:nvPicPr>
          <p:cNvPr id="9" name="Picture 8">
            <a:extLst>
              <a:ext uri="{FF2B5EF4-FFF2-40B4-BE49-F238E27FC236}">
                <a16:creationId xmlns:a16="http://schemas.microsoft.com/office/drawing/2014/main" id="{0D3FB630-6FFE-461F-949E-26C877792113}"/>
              </a:ext>
            </a:extLst>
          </p:cNvPr>
          <p:cNvPicPr>
            <a:picLocks noChangeAspect="1"/>
          </p:cNvPicPr>
          <p:nvPr/>
        </p:nvPicPr>
        <p:blipFill>
          <a:blip r:embed="rId6"/>
          <a:stretch>
            <a:fillRect/>
          </a:stretch>
        </p:blipFill>
        <p:spPr>
          <a:xfrm>
            <a:off x="6096000" y="1612532"/>
            <a:ext cx="2682395" cy="2582056"/>
          </a:xfrm>
          <a:prstGeom prst="rect">
            <a:avLst/>
          </a:prstGeom>
        </p:spPr>
      </p:pic>
      <p:sp>
        <p:nvSpPr>
          <p:cNvPr id="10" name="Rectangle 9">
            <a:extLst>
              <a:ext uri="{FF2B5EF4-FFF2-40B4-BE49-F238E27FC236}">
                <a16:creationId xmlns:a16="http://schemas.microsoft.com/office/drawing/2014/main" id="{D70B1CDB-E82F-4A05-872A-B24D66EDF909}"/>
              </a:ext>
            </a:extLst>
          </p:cNvPr>
          <p:cNvSpPr/>
          <p:nvPr/>
        </p:nvSpPr>
        <p:spPr>
          <a:xfrm>
            <a:off x="1030818" y="1612532"/>
            <a:ext cx="2132368" cy="1751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47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94</a:t>
            </a:fld>
            <a:endParaRPr/>
          </a:p>
        </p:txBody>
      </p:sp>
      <p:pic>
        <p:nvPicPr>
          <p:cNvPr id="7" name="Picture 6">
            <a:extLst>
              <a:ext uri="{FF2B5EF4-FFF2-40B4-BE49-F238E27FC236}">
                <a16:creationId xmlns:a16="http://schemas.microsoft.com/office/drawing/2014/main" id="{40AA8E36-A496-4D62-8C35-9B120A6FDB55}"/>
              </a:ext>
            </a:extLst>
          </p:cNvPr>
          <p:cNvPicPr>
            <a:picLocks noChangeAspect="1"/>
          </p:cNvPicPr>
          <p:nvPr/>
        </p:nvPicPr>
        <p:blipFill>
          <a:blip r:embed="rId3"/>
          <a:stretch>
            <a:fillRect/>
          </a:stretch>
        </p:blipFill>
        <p:spPr>
          <a:xfrm>
            <a:off x="982569" y="1612532"/>
            <a:ext cx="3706585" cy="3903589"/>
          </a:xfrm>
          <a:prstGeom prst="rect">
            <a:avLst/>
          </a:prstGeom>
        </p:spPr>
      </p:pic>
      <p:pic>
        <p:nvPicPr>
          <p:cNvPr id="11" name="Picture 10">
            <a:extLst>
              <a:ext uri="{FF2B5EF4-FFF2-40B4-BE49-F238E27FC236}">
                <a16:creationId xmlns:a16="http://schemas.microsoft.com/office/drawing/2014/main" id="{77EABF58-8FB3-416D-9FAA-9E8D53FEE42F}"/>
              </a:ext>
            </a:extLst>
          </p:cNvPr>
          <p:cNvPicPr>
            <a:picLocks noChangeAspect="1"/>
          </p:cNvPicPr>
          <p:nvPr/>
        </p:nvPicPr>
        <p:blipFill>
          <a:blip r:embed="rId4"/>
          <a:stretch>
            <a:fillRect/>
          </a:stretch>
        </p:blipFill>
        <p:spPr>
          <a:xfrm>
            <a:off x="5102742" y="1621725"/>
            <a:ext cx="2690923" cy="1447006"/>
          </a:xfrm>
          <a:prstGeom prst="rect">
            <a:avLst/>
          </a:prstGeom>
        </p:spPr>
      </p:pic>
      <p:pic>
        <p:nvPicPr>
          <p:cNvPr id="13" name="Picture 12">
            <a:extLst>
              <a:ext uri="{FF2B5EF4-FFF2-40B4-BE49-F238E27FC236}">
                <a16:creationId xmlns:a16="http://schemas.microsoft.com/office/drawing/2014/main" id="{988D0D4C-21A9-4841-B03F-AC6AE07B0E9F}"/>
              </a:ext>
            </a:extLst>
          </p:cNvPr>
          <p:cNvPicPr>
            <a:picLocks noChangeAspect="1"/>
          </p:cNvPicPr>
          <p:nvPr/>
        </p:nvPicPr>
        <p:blipFill>
          <a:blip r:embed="rId5"/>
          <a:stretch>
            <a:fillRect/>
          </a:stretch>
        </p:blipFill>
        <p:spPr>
          <a:xfrm>
            <a:off x="5102742" y="3564326"/>
            <a:ext cx="5118689" cy="975776"/>
          </a:xfrm>
          <a:prstGeom prst="rect">
            <a:avLst/>
          </a:prstGeom>
        </p:spPr>
      </p:pic>
    </p:spTree>
    <p:extLst>
      <p:ext uri="{BB962C8B-B14F-4D97-AF65-F5344CB8AC3E}">
        <p14:creationId xmlns:p14="http://schemas.microsoft.com/office/powerpoint/2010/main" val="35235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95</a:t>
            </a:fld>
            <a:endParaRPr/>
          </a:p>
        </p:txBody>
      </p:sp>
      <p:pic>
        <p:nvPicPr>
          <p:cNvPr id="5" name="Picture 4">
            <a:extLst>
              <a:ext uri="{FF2B5EF4-FFF2-40B4-BE49-F238E27FC236}">
                <a16:creationId xmlns:a16="http://schemas.microsoft.com/office/drawing/2014/main" id="{59BE0245-4B6C-4058-9D25-FA2392773378}"/>
              </a:ext>
            </a:extLst>
          </p:cNvPr>
          <p:cNvPicPr>
            <a:picLocks noChangeAspect="1"/>
          </p:cNvPicPr>
          <p:nvPr/>
        </p:nvPicPr>
        <p:blipFill>
          <a:blip r:embed="rId3"/>
          <a:stretch>
            <a:fillRect/>
          </a:stretch>
        </p:blipFill>
        <p:spPr>
          <a:xfrm>
            <a:off x="982569" y="1612532"/>
            <a:ext cx="4391247" cy="1960378"/>
          </a:xfrm>
          <a:prstGeom prst="rect">
            <a:avLst/>
          </a:prstGeom>
        </p:spPr>
      </p:pic>
    </p:spTree>
    <p:extLst>
      <p:ext uri="{BB962C8B-B14F-4D97-AF65-F5344CB8AC3E}">
        <p14:creationId xmlns:p14="http://schemas.microsoft.com/office/powerpoint/2010/main" val="3270477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96</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451312" cy="307777"/>
          </a:xfrm>
          <a:prstGeom prst="rect">
            <a:avLst/>
          </a:prstGeom>
          <a:noFill/>
        </p:spPr>
        <p:txBody>
          <a:bodyPr wrap="none" rtlCol="0">
            <a:spAutoFit/>
          </a:bodyPr>
          <a:lstStyle/>
          <a:p>
            <a:r>
              <a:rPr lang="en-US" dirty="0">
                <a:hlinkClick r:id="rId4"/>
              </a:rPr>
              <a:t>6_threads/16_pthread_key.c</a:t>
            </a:r>
            <a:endParaRPr lang="ru-RU" dirty="0"/>
          </a:p>
        </p:txBody>
      </p:sp>
      <p:pic>
        <p:nvPicPr>
          <p:cNvPr id="7" name="Picture 6">
            <a:extLst>
              <a:ext uri="{FF2B5EF4-FFF2-40B4-BE49-F238E27FC236}">
                <a16:creationId xmlns:a16="http://schemas.microsoft.com/office/drawing/2014/main" id="{FED3457E-E60D-42A3-AD69-DDDB7BC1431A}"/>
              </a:ext>
            </a:extLst>
          </p:cNvPr>
          <p:cNvPicPr>
            <a:picLocks noChangeAspect="1"/>
          </p:cNvPicPr>
          <p:nvPr/>
        </p:nvPicPr>
        <p:blipFill>
          <a:blip r:embed="rId5"/>
          <a:stretch>
            <a:fillRect/>
          </a:stretch>
        </p:blipFill>
        <p:spPr>
          <a:xfrm>
            <a:off x="982569" y="1612532"/>
            <a:ext cx="7002482" cy="4816341"/>
          </a:xfrm>
          <a:prstGeom prst="rect">
            <a:avLst/>
          </a:prstGeom>
        </p:spPr>
      </p:pic>
    </p:spTree>
    <p:extLst>
      <p:ext uri="{BB962C8B-B14F-4D97-AF65-F5344CB8AC3E}">
        <p14:creationId xmlns:p14="http://schemas.microsoft.com/office/powerpoint/2010/main" val="42712911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97</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874011" y="6179690"/>
            <a:ext cx="2451312" cy="307777"/>
          </a:xfrm>
          <a:prstGeom prst="rect">
            <a:avLst/>
          </a:prstGeom>
          <a:noFill/>
        </p:spPr>
        <p:txBody>
          <a:bodyPr wrap="none" rtlCol="0">
            <a:spAutoFit/>
          </a:bodyPr>
          <a:lstStyle/>
          <a:p>
            <a:r>
              <a:rPr lang="en-US" dirty="0">
                <a:hlinkClick r:id="rId4"/>
              </a:rPr>
              <a:t>6_threads/16_pthread_key.c</a:t>
            </a:r>
            <a:endParaRPr lang="ru-RU" dirty="0"/>
          </a:p>
        </p:txBody>
      </p:sp>
      <p:pic>
        <p:nvPicPr>
          <p:cNvPr id="9" name="Picture 8">
            <a:extLst>
              <a:ext uri="{FF2B5EF4-FFF2-40B4-BE49-F238E27FC236}">
                <a16:creationId xmlns:a16="http://schemas.microsoft.com/office/drawing/2014/main" id="{AE6EFB2F-030B-4380-9AEC-AB887C24390E}"/>
              </a:ext>
            </a:extLst>
          </p:cNvPr>
          <p:cNvPicPr>
            <a:picLocks noChangeAspect="1"/>
          </p:cNvPicPr>
          <p:nvPr/>
        </p:nvPicPr>
        <p:blipFill>
          <a:blip r:embed="rId5"/>
          <a:stretch>
            <a:fillRect/>
          </a:stretch>
        </p:blipFill>
        <p:spPr>
          <a:xfrm>
            <a:off x="982569" y="1612532"/>
            <a:ext cx="6634276" cy="4213054"/>
          </a:xfrm>
          <a:prstGeom prst="rect">
            <a:avLst/>
          </a:prstGeom>
        </p:spPr>
      </p:pic>
    </p:spTree>
    <p:extLst>
      <p:ext uri="{BB962C8B-B14F-4D97-AF65-F5344CB8AC3E}">
        <p14:creationId xmlns:p14="http://schemas.microsoft.com/office/powerpoint/2010/main" val="3408081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98</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8911848" y="6179690"/>
            <a:ext cx="2451312" cy="307777"/>
          </a:xfrm>
          <a:prstGeom prst="rect">
            <a:avLst/>
          </a:prstGeom>
          <a:noFill/>
        </p:spPr>
        <p:txBody>
          <a:bodyPr wrap="none" rtlCol="0">
            <a:spAutoFit/>
          </a:bodyPr>
          <a:lstStyle/>
          <a:p>
            <a:r>
              <a:rPr lang="en-US" dirty="0">
                <a:hlinkClick r:id="rId4"/>
              </a:rPr>
              <a:t>6_threads/16_pthread_key.c</a:t>
            </a:r>
            <a:endParaRPr lang="ru-RU" dirty="0"/>
          </a:p>
        </p:txBody>
      </p:sp>
      <p:pic>
        <p:nvPicPr>
          <p:cNvPr id="5" name="Picture 4">
            <a:extLst>
              <a:ext uri="{FF2B5EF4-FFF2-40B4-BE49-F238E27FC236}">
                <a16:creationId xmlns:a16="http://schemas.microsoft.com/office/drawing/2014/main" id="{802AB450-F93A-4998-9DCD-52C5C7AF1951}"/>
              </a:ext>
            </a:extLst>
          </p:cNvPr>
          <p:cNvPicPr>
            <a:picLocks noChangeAspect="1"/>
          </p:cNvPicPr>
          <p:nvPr/>
        </p:nvPicPr>
        <p:blipFill>
          <a:blip r:embed="rId5"/>
          <a:stretch>
            <a:fillRect/>
          </a:stretch>
        </p:blipFill>
        <p:spPr>
          <a:xfrm>
            <a:off x="982569" y="1590398"/>
            <a:ext cx="7162568" cy="4897069"/>
          </a:xfrm>
          <a:prstGeom prst="rect">
            <a:avLst/>
          </a:prstGeom>
        </p:spPr>
      </p:pic>
    </p:spTree>
    <p:extLst>
      <p:ext uri="{BB962C8B-B14F-4D97-AF65-F5344CB8AC3E}">
        <p14:creationId xmlns:p14="http://schemas.microsoft.com/office/powerpoint/2010/main" val="29260259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321800-0514-44C2-9526-EF17148C635D}"/>
              </a:ext>
            </a:extLst>
          </p:cNvPr>
          <p:cNvSpPr>
            <a:spLocks noGrp="1"/>
          </p:cNvSpPr>
          <p:nvPr>
            <p:ph type="body" idx="2"/>
          </p:nvPr>
        </p:nvSpPr>
        <p:spPr/>
        <p:txBody>
          <a:bodyPr/>
          <a:lstStyle/>
          <a:p>
            <a:pPr marL="25400" indent="0">
              <a:buNone/>
            </a:pPr>
            <a:r>
              <a:rPr lang="en-US" dirty="0" err="1"/>
              <a:t>pthread</a:t>
            </a:r>
            <a:endParaRPr lang="ru-RU" dirty="0"/>
          </a:p>
        </p:txBody>
      </p:sp>
      <p:sp>
        <p:nvSpPr>
          <p:cNvPr id="4" name="Slide Number Placeholder 3">
            <a:extLst>
              <a:ext uri="{FF2B5EF4-FFF2-40B4-BE49-F238E27FC236}">
                <a16:creationId xmlns:a16="http://schemas.microsoft.com/office/drawing/2014/main" id="{994F4DA1-ECEA-47AB-94F3-397B5DA17085}"/>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99</a:t>
            </a:fld>
            <a:endParaRPr/>
          </a:p>
        </p:txBody>
      </p:sp>
      <p:sp>
        <p:nvSpPr>
          <p:cNvPr id="6" name="TextBox 5">
            <a:hlinkClick r:id="rId3"/>
            <a:extLst>
              <a:ext uri="{FF2B5EF4-FFF2-40B4-BE49-F238E27FC236}">
                <a16:creationId xmlns:a16="http://schemas.microsoft.com/office/drawing/2014/main" id="{4A9E0F9C-D47C-4C9F-AE1A-48AA753D1FAA}"/>
              </a:ext>
            </a:extLst>
          </p:cNvPr>
          <p:cNvSpPr txBox="1"/>
          <p:nvPr/>
        </p:nvSpPr>
        <p:spPr>
          <a:xfrm>
            <a:off x="9038282" y="6163876"/>
            <a:ext cx="2451312" cy="307777"/>
          </a:xfrm>
          <a:prstGeom prst="rect">
            <a:avLst/>
          </a:prstGeom>
          <a:noFill/>
        </p:spPr>
        <p:txBody>
          <a:bodyPr wrap="none" rtlCol="0">
            <a:spAutoFit/>
          </a:bodyPr>
          <a:lstStyle/>
          <a:p>
            <a:r>
              <a:rPr lang="en-US" dirty="0">
                <a:hlinkClick r:id="rId4"/>
              </a:rPr>
              <a:t>6_threads/16_pthread_key.c</a:t>
            </a:r>
            <a:endParaRPr lang="ru-RU" dirty="0"/>
          </a:p>
        </p:txBody>
      </p:sp>
      <p:pic>
        <p:nvPicPr>
          <p:cNvPr id="7" name="Picture 6">
            <a:extLst>
              <a:ext uri="{FF2B5EF4-FFF2-40B4-BE49-F238E27FC236}">
                <a16:creationId xmlns:a16="http://schemas.microsoft.com/office/drawing/2014/main" id="{B5BF73A2-451D-4E5C-945A-565960E1C9C6}"/>
              </a:ext>
            </a:extLst>
          </p:cNvPr>
          <p:cNvPicPr>
            <a:picLocks noChangeAspect="1"/>
          </p:cNvPicPr>
          <p:nvPr/>
        </p:nvPicPr>
        <p:blipFill>
          <a:blip r:embed="rId5"/>
          <a:stretch>
            <a:fillRect/>
          </a:stretch>
        </p:blipFill>
        <p:spPr>
          <a:xfrm>
            <a:off x="982569" y="1612532"/>
            <a:ext cx="8055713" cy="4859121"/>
          </a:xfrm>
          <a:prstGeom prst="rect">
            <a:avLst/>
          </a:prstGeom>
        </p:spPr>
      </p:pic>
    </p:spTree>
    <p:extLst>
      <p:ext uri="{BB962C8B-B14F-4D97-AF65-F5344CB8AC3E}">
        <p14:creationId xmlns:p14="http://schemas.microsoft.com/office/powerpoint/2010/main" val="300239350"/>
      </p:ext>
    </p:extLst>
  </p:cSld>
  <p:clrMapOvr>
    <a:masterClrMapping/>
  </p:clrMapOvr>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2557</TotalTime>
  <Words>10059</Words>
  <Application>Microsoft Office PowerPoint</Application>
  <PresentationFormat>Widescreen</PresentationFormat>
  <Paragraphs>493</Paragraphs>
  <Slides>105</Slides>
  <Notes>103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Calibri</vt:lpstr>
      <vt:lpstr>Open Sans</vt:lpstr>
      <vt:lpstr>Proxima Nova</vt:lpstr>
      <vt:lpstr>Courier New</vt:lpstr>
      <vt:lpstr>Arial</vt:lpstr>
      <vt:lpstr>Helvetica</vt:lpstr>
      <vt:lpstr>Noto Sans Symbols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Kirill Yukhin</cp:lastModifiedBy>
  <cp:revision>47</cp:revision>
  <dcterms:created xsi:type="dcterms:W3CDTF">2020-08-31T13:02:22Z</dcterms:created>
  <dcterms:modified xsi:type="dcterms:W3CDTF">2021-04-15T12:47:55Z</dcterms:modified>
</cp:coreProperties>
</file>